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70" r:id="rId2"/>
    <p:sldId id="271" r:id="rId3"/>
    <p:sldId id="281" r:id="rId4"/>
    <p:sldId id="282" r:id="rId5"/>
    <p:sldId id="283" r:id="rId6"/>
    <p:sldId id="272" r:id="rId7"/>
    <p:sldId id="273" r:id="rId8"/>
    <p:sldId id="276" r:id="rId9"/>
    <p:sldId id="275" r:id="rId10"/>
    <p:sldId id="278" r:id="rId11"/>
    <p:sldId id="291" r:id="rId12"/>
    <p:sldId id="277" r:id="rId13"/>
    <p:sldId id="285" r:id="rId14"/>
    <p:sldId id="296" r:id="rId15"/>
    <p:sldId id="286" r:id="rId16"/>
    <p:sldId id="287" r:id="rId17"/>
    <p:sldId id="288" r:id="rId18"/>
    <p:sldId id="289" r:id="rId19"/>
    <p:sldId id="290" r:id="rId20"/>
    <p:sldId id="279" r:id="rId21"/>
    <p:sldId id="280" r:id="rId22"/>
    <p:sldId id="268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9" r:id="rId35"/>
    <p:sldId id="294" r:id="rId36"/>
    <p:sldId id="295" r:id="rId37"/>
    <p:sldId id="293" r:id="rId3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9768C-F6B7-40F4-966B-C3150C4371F1}" type="datetimeFigureOut">
              <a:rPr lang="pl-PL" smtClean="0"/>
              <a:t>2020-02-14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384F99-8D5C-4D61-B3A2-790CE3E44D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4449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63000-1E3B-452F-A06E-988171F92042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3578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221E2-5F17-474D-9E3B-83B29A4B30E2}" type="datetimeFigureOut">
              <a:rPr lang="pl-PL" smtClean="0"/>
              <a:t>2020-02-14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3B66-0B44-4FA7-80CA-77EC1BAB869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3421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221E2-5F17-474D-9E3B-83B29A4B30E2}" type="datetimeFigureOut">
              <a:rPr lang="pl-PL" smtClean="0"/>
              <a:t>2020-02-14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3B66-0B44-4FA7-80CA-77EC1BAB869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66079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221E2-5F17-474D-9E3B-83B29A4B30E2}" type="datetimeFigureOut">
              <a:rPr lang="pl-PL" smtClean="0"/>
              <a:t>2020-02-14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3B66-0B44-4FA7-80CA-77EC1BAB869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8446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ytuł 1"/>
          <p:cNvSpPr txBox="1">
            <a:spLocks/>
          </p:cNvSpPr>
          <p:nvPr/>
        </p:nvSpPr>
        <p:spPr bwMode="auto">
          <a:xfrm>
            <a:off x="387351" y="2420939"/>
            <a:ext cx="11521016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>
              <a:defRPr/>
            </a:pPr>
            <a:endParaRPr lang="pl-PL" sz="4000" kern="0" dirty="0">
              <a:latin typeface="Calibri" panose="020F0502020204030204" pitchFamily="34" charset="0"/>
            </a:endParaRP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" y="5949951"/>
            <a:ext cx="1585384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871531" y="1988840"/>
            <a:ext cx="10152536" cy="47525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 smtClean="0"/>
              <a:t>Kliknij ikonę, aby dodać obraz</a:t>
            </a:r>
            <a:endParaRPr lang="pl-PL" noProof="0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871531" y="116632"/>
            <a:ext cx="10152536" cy="1728192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757437504"/>
      </p:ext>
    </p:extLst>
  </p:cSld>
  <p:clrMapOvr>
    <a:masterClrMapping/>
  </p:clrMapOvr>
  <p:transition>
    <p:randomBa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3" cy="6857434"/>
          </a:xfrm>
          <a:prstGeom prst="rect">
            <a:avLst/>
          </a:prstGeom>
        </p:spPr>
      </p:pic>
      <p:sp>
        <p:nvSpPr>
          <p:cNvPr id="15" name="Symbol zastępczy tekstu 2"/>
          <p:cNvSpPr>
            <a:spLocks noGrp="1"/>
          </p:cNvSpPr>
          <p:nvPr>
            <p:ph type="body" idx="10" hasCustomPrompt="1"/>
          </p:nvPr>
        </p:nvSpPr>
        <p:spPr>
          <a:xfrm>
            <a:off x="6272226" y="2492896"/>
            <a:ext cx="5751841" cy="1152128"/>
          </a:xfrm>
          <a:solidFill>
            <a:srgbClr val="C00000"/>
          </a:solidFill>
        </p:spPr>
        <p:txBody>
          <a:bodyPr lIns="108000" rIns="10800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Kliknij, aby edytować style wzorca </a:t>
            </a:r>
            <a:r>
              <a:rPr lang="pl-PL" dirty="0" err="1" smtClean="0"/>
              <a:t>tekstuKliknij</a:t>
            </a:r>
            <a:r>
              <a:rPr lang="pl-PL" dirty="0" smtClean="0"/>
              <a:t>, aby edytować style wzorca Kliknij</a:t>
            </a:r>
          </a:p>
        </p:txBody>
      </p:sp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43339" y="116632"/>
            <a:ext cx="5952661" cy="65527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Kliknij ikonę, aby dodać obraz</a:t>
            </a:r>
            <a:endParaRPr lang="pl-PL"/>
          </a:p>
        </p:txBody>
      </p:sp>
      <p:sp>
        <p:nvSpPr>
          <p:cNvPr id="10" name="Symbol zastępczy tekstu 2"/>
          <p:cNvSpPr>
            <a:spLocks noGrp="1"/>
          </p:cNvSpPr>
          <p:nvPr>
            <p:ph type="body" idx="11"/>
          </p:nvPr>
        </p:nvSpPr>
        <p:spPr>
          <a:xfrm>
            <a:off x="6272226" y="116632"/>
            <a:ext cx="5751841" cy="2232248"/>
          </a:xfrm>
        </p:spPr>
        <p:txBody>
          <a:bodyPr lIns="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81190700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/>
          <p:cNvSpPr txBox="1">
            <a:spLocks noChangeArrowheads="1"/>
          </p:cNvSpPr>
          <p:nvPr/>
        </p:nvSpPr>
        <p:spPr bwMode="auto">
          <a:xfrm>
            <a:off x="0" y="6546850"/>
            <a:ext cx="81491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79367831-4E53-4C62-BF6F-14512D16DF86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eaLnBrk="1" hangingPunct="1"/>
            <a:endParaRPr lang="pl-PL" altLang="pl-PL" sz="1000">
              <a:solidFill>
                <a:schemeClr val="bg1"/>
              </a:solidFill>
            </a:endParaRPr>
          </a:p>
        </p:txBody>
      </p:sp>
      <p:sp>
        <p:nvSpPr>
          <p:cNvPr id="8" name="Symbol zastępczy obrazu 2"/>
          <p:cNvSpPr>
            <a:spLocks noGrp="1"/>
          </p:cNvSpPr>
          <p:nvPr>
            <p:ph type="pic" idx="1"/>
          </p:nvPr>
        </p:nvSpPr>
        <p:spPr>
          <a:xfrm>
            <a:off x="1007434" y="1844824"/>
            <a:ext cx="4896545" cy="49685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 smtClean="0"/>
              <a:t>Kliknij ikonę, aby dodać obraz</a:t>
            </a:r>
            <a:endParaRPr lang="pl-PL" noProof="0" dirty="0"/>
          </a:p>
        </p:txBody>
      </p:sp>
      <p:sp>
        <p:nvSpPr>
          <p:cNvPr id="9" name="Symbol zastępczy zawartości 2"/>
          <p:cNvSpPr>
            <a:spLocks noGrp="1"/>
          </p:cNvSpPr>
          <p:nvPr>
            <p:ph idx="11"/>
          </p:nvPr>
        </p:nvSpPr>
        <p:spPr>
          <a:xfrm>
            <a:off x="6095238" y="1844824"/>
            <a:ext cx="5953423" cy="496855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2"/>
          </p:nvPr>
        </p:nvSpPr>
        <p:spPr>
          <a:xfrm>
            <a:off x="1007434" y="116632"/>
            <a:ext cx="11016633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1007433" y="1120626"/>
            <a:ext cx="11041227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028961098"/>
      </p:ext>
    </p:extLst>
  </p:cSld>
  <p:clrMapOvr>
    <a:masterClrMapping/>
  </p:clrMapOvr>
  <p:transition>
    <p:randomBa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/>
          <p:cNvSpPr txBox="1">
            <a:spLocks noChangeArrowheads="1"/>
          </p:cNvSpPr>
          <p:nvPr/>
        </p:nvSpPr>
        <p:spPr bwMode="auto">
          <a:xfrm>
            <a:off x="0" y="6546850"/>
            <a:ext cx="81491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79367831-4E53-4C62-BF6F-14512D16DF86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eaLnBrk="1" hangingPunct="1"/>
            <a:endParaRPr lang="pl-PL" altLang="pl-PL" sz="1000">
              <a:solidFill>
                <a:schemeClr val="bg1"/>
              </a:solidFill>
            </a:endParaRPr>
          </a:p>
        </p:txBody>
      </p:sp>
      <p:sp>
        <p:nvSpPr>
          <p:cNvPr id="8" name="Symbol zastępczy obrazu 2"/>
          <p:cNvSpPr>
            <a:spLocks noGrp="1"/>
          </p:cNvSpPr>
          <p:nvPr>
            <p:ph type="pic" idx="1"/>
          </p:nvPr>
        </p:nvSpPr>
        <p:spPr>
          <a:xfrm>
            <a:off x="1007434" y="1844824"/>
            <a:ext cx="4896545" cy="49685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 smtClean="0"/>
              <a:t>Kliknij ikonę, aby dodać obraz</a:t>
            </a:r>
            <a:endParaRPr lang="pl-PL" noProof="0" dirty="0"/>
          </a:p>
        </p:txBody>
      </p:sp>
      <p:sp>
        <p:nvSpPr>
          <p:cNvPr id="9" name="Symbol zastępczy zawartości 2"/>
          <p:cNvSpPr>
            <a:spLocks noGrp="1"/>
          </p:cNvSpPr>
          <p:nvPr>
            <p:ph idx="11"/>
          </p:nvPr>
        </p:nvSpPr>
        <p:spPr>
          <a:xfrm>
            <a:off x="6095238" y="1844824"/>
            <a:ext cx="5953423" cy="496855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2"/>
          </p:nvPr>
        </p:nvSpPr>
        <p:spPr>
          <a:xfrm>
            <a:off x="1007434" y="116632"/>
            <a:ext cx="11016633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1007433" y="1120626"/>
            <a:ext cx="11041227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240725931"/>
      </p:ext>
    </p:extLst>
  </p:cSld>
  <p:clrMapOvr>
    <a:masterClrMapping/>
  </p:clrMapOvr>
  <p:transition>
    <p:randomBa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/>
          <p:cNvSpPr txBox="1">
            <a:spLocks noChangeArrowheads="1"/>
          </p:cNvSpPr>
          <p:nvPr/>
        </p:nvSpPr>
        <p:spPr bwMode="auto">
          <a:xfrm>
            <a:off x="0" y="6546851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A471A3B9-86B0-465D-A0B7-69A5C244CEEF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Symbol zastępczy zawartości 2"/>
          <p:cNvSpPr>
            <a:spLocks noGrp="1"/>
          </p:cNvSpPr>
          <p:nvPr>
            <p:ph sz="half" idx="1"/>
          </p:nvPr>
        </p:nvSpPr>
        <p:spPr>
          <a:xfrm>
            <a:off x="1007433" y="1556792"/>
            <a:ext cx="11016635" cy="5256584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8" name="Symbol zastępczy tekstu 2"/>
          <p:cNvSpPr>
            <a:spLocks noGrp="1"/>
          </p:cNvSpPr>
          <p:nvPr>
            <p:ph type="body" idx="10"/>
          </p:nvPr>
        </p:nvSpPr>
        <p:spPr>
          <a:xfrm>
            <a:off x="1007434" y="116632"/>
            <a:ext cx="11046297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007433" y="620688"/>
            <a:ext cx="11046299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713776809"/>
      </p:ext>
    </p:extLst>
  </p:cSld>
  <p:clrMapOvr>
    <a:masterClrMapping/>
  </p:clrMapOvr>
  <p:transition>
    <p:randomBa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le tekstowe 4"/>
          <p:cNvSpPr txBox="1">
            <a:spLocks noChangeArrowheads="1"/>
          </p:cNvSpPr>
          <p:nvPr/>
        </p:nvSpPr>
        <p:spPr bwMode="auto">
          <a:xfrm>
            <a:off x="0" y="6546850"/>
            <a:ext cx="81491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49AAE636-3F0E-4C2B-86AA-A3B9CCC6EB38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eaLnBrk="1" hangingPunct="1"/>
            <a:endParaRPr lang="pl-PL" altLang="pl-PL" sz="1000">
              <a:solidFill>
                <a:schemeClr val="bg1"/>
              </a:solidFill>
            </a:endParaRPr>
          </a:p>
        </p:txBody>
      </p:sp>
      <p:sp>
        <p:nvSpPr>
          <p:cNvPr id="11" name="Symbol zastępczy zawartości 2"/>
          <p:cNvSpPr>
            <a:spLocks noGrp="1"/>
          </p:cNvSpPr>
          <p:nvPr>
            <p:ph sz="half" idx="1"/>
          </p:nvPr>
        </p:nvSpPr>
        <p:spPr>
          <a:xfrm>
            <a:off x="1007435" y="1628801"/>
            <a:ext cx="5400552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12" name="Symbol zastępczy zawartości 2"/>
          <p:cNvSpPr>
            <a:spLocks noGrp="1"/>
          </p:cNvSpPr>
          <p:nvPr>
            <p:ph sz="half" idx="11"/>
          </p:nvPr>
        </p:nvSpPr>
        <p:spPr>
          <a:xfrm>
            <a:off x="6672064" y="1628801"/>
            <a:ext cx="5400552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2"/>
          </p:nvPr>
        </p:nvSpPr>
        <p:spPr>
          <a:xfrm>
            <a:off x="1007434" y="116632"/>
            <a:ext cx="11016633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7" name="Symbol zastępczy tekstu 2"/>
          <p:cNvSpPr>
            <a:spLocks noGrp="1"/>
          </p:cNvSpPr>
          <p:nvPr>
            <p:ph type="body" idx="10"/>
          </p:nvPr>
        </p:nvSpPr>
        <p:spPr>
          <a:xfrm>
            <a:off x="1007435" y="1120626"/>
            <a:ext cx="5400552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9" name="Symbol zastępczy tekstu 2"/>
          <p:cNvSpPr>
            <a:spLocks noGrp="1"/>
          </p:cNvSpPr>
          <p:nvPr>
            <p:ph type="body" idx="13"/>
          </p:nvPr>
        </p:nvSpPr>
        <p:spPr>
          <a:xfrm>
            <a:off x="6672064" y="1120626"/>
            <a:ext cx="5400552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956544857"/>
      </p:ext>
    </p:extLst>
  </p:cSld>
  <p:clrMapOvr>
    <a:masterClrMapping/>
  </p:clrMapOvr>
  <p:transition>
    <p:randomBa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/>
          <p:cNvSpPr txBox="1">
            <a:spLocks noChangeArrowheads="1"/>
          </p:cNvSpPr>
          <p:nvPr/>
        </p:nvSpPr>
        <p:spPr bwMode="auto">
          <a:xfrm>
            <a:off x="0" y="6546850"/>
            <a:ext cx="81491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79367831-4E53-4C62-BF6F-14512D16DF86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eaLnBrk="1" hangingPunct="1"/>
            <a:endParaRPr lang="pl-PL" altLang="pl-PL" sz="1000">
              <a:solidFill>
                <a:schemeClr val="bg1"/>
              </a:solidFill>
            </a:endParaRPr>
          </a:p>
        </p:txBody>
      </p:sp>
      <p:sp>
        <p:nvSpPr>
          <p:cNvPr id="8" name="Symbol zastępczy obrazu 2"/>
          <p:cNvSpPr>
            <a:spLocks noGrp="1"/>
          </p:cNvSpPr>
          <p:nvPr>
            <p:ph type="pic" idx="1"/>
          </p:nvPr>
        </p:nvSpPr>
        <p:spPr>
          <a:xfrm>
            <a:off x="1007434" y="1844824"/>
            <a:ext cx="4896545" cy="49685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 smtClean="0"/>
              <a:t>Kliknij ikonę, aby dodać obraz</a:t>
            </a:r>
            <a:endParaRPr lang="pl-PL" noProof="0" dirty="0"/>
          </a:p>
        </p:txBody>
      </p:sp>
      <p:sp>
        <p:nvSpPr>
          <p:cNvPr id="9" name="Symbol zastępczy zawartości 2"/>
          <p:cNvSpPr>
            <a:spLocks noGrp="1"/>
          </p:cNvSpPr>
          <p:nvPr>
            <p:ph idx="11"/>
          </p:nvPr>
        </p:nvSpPr>
        <p:spPr>
          <a:xfrm>
            <a:off x="6095238" y="1844824"/>
            <a:ext cx="5953423" cy="496855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2"/>
          </p:nvPr>
        </p:nvSpPr>
        <p:spPr>
          <a:xfrm>
            <a:off x="1007434" y="116632"/>
            <a:ext cx="11016633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1007433" y="1120626"/>
            <a:ext cx="11041227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657098277"/>
      </p:ext>
    </p:extLst>
  </p:cSld>
  <p:clrMapOvr>
    <a:masterClrMapping/>
  </p:clrMapOvr>
  <p:transition>
    <p:randomBa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le tekstowe 4"/>
          <p:cNvSpPr txBox="1">
            <a:spLocks noChangeArrowheads="1"/>
          </p:cNvSpPr>
          <p:nvPr/>
        </p:nvSpPr>
        <p:spPr bwMode="auto">
          <a:xfrm>
            <a:off x="0" y="6546850"/>
            <a:ext cx="81491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49AAE636-3F0E-4C2B-86AA-A3B9CCC6EB38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eaLnBrk="1" hangingPunct="1"/>
            <a:endParaRPr lang="pl-PL" altLang="pl-PL" sz="1000">
              <a:solidFill>
                <a:schemeClr val="bg1"/>
              </a:solidFill>
            </a:endParaRPr>
          </a:p>
        </p:txBody>
      </p:sp>
      <p:sp>
        <p:nvSpPr>
          <p:cNvPr id="11" name="Symbol zastępczy zawartości 2"/>
          <p:cNvSpPr>
            <a:spLocks noGrp="1"/>
          </p:cNvSpPr>
          <p:nvPr>
            <p:ph sz="half" idx="1"/>
          </p:nvPr>
        </p:nvSpPr>
        <p:spPr>
          <a:xfrm>
            <a:off x="1007435" y="1628801"/>
            <a:ext cx="5400552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12" name="Symbol zastępczy zawartości 2"/>
          <p:cNvSpPr>
            <a:spLocks noGrp="1"/>
          </p:cNvSpPr>
          <p:nvPr>
            <p:ph sz="half" idx="11"/>
          </p:nvPr>
        </p:nvSpPr>
        <p:spPr>
          <a:xfrm>
            <a:off x="6672064" y="1628801"/>
            <a:ext cx="5400552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2"/>
          </p:nvPr>
        </p:nvSpPr>
        <p:spPr>
          <a:xfrm>
            <a:off x="1007434" y="116632"/>
            <a:ext cx="11016633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7" name="Symbol zastępczy tekstu 2"/>
          <p:cNvSpPr>
            <a:spLocks noGrp="1"/>
          </p:cNvSpPr>
          <p:nvPr>
            <p:ph type="body" idx="10"/>
          </p:nvPr>
        </p:nvSpPr>
        <p:spPr>
          <a:xfrm>
            <a:off x="1007435" y="1120626"/>
            <a:ext cx="5400552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9" name="Symbol zastępczy tekstu 2"/>
          <p:cNvSpPr>
            <a:spLocks noGrp="1"/>
          </p:cNvSpPr>
          <p:nvPr>
            <p:ph type="body" idx="13"/>
          </p:nvPr>
        </p:nvSpPr>
        <p:spPr>
          <a:xfrm>
            <a:off x="6672064" y="1120626"/>
            <a:ext cx="5400552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0981416"/>
      </p:ext>
    </p:extLst>
  </p:cSld>
  <p:clrMapOvr>
    <a:masterClrMapping/>
  </p:clrMapOvr>
  <p:transition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221E2-5F17-474D-9E3B-83B29A4B30E2}" type="datetimeFigureOut">
              <a:rPr lang="pl-PL" smtClean="0"/>
              <a:t>2020-02-14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3B66-0B44-4FA7-80CA-77EC1BAB869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0186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/>
          <p:cNvSpPr txBox="1">
            <a:spLocks noChangeArrowheads="1"/>
          </p:cNvSpPr>
          <p:nvPr/>
        </p:nvSpPr>
        <p:spPr bwMode="auto">
          <a:xfrm>
            <a:off x="0" y="6546850"/>
            <a:ext cx="81491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79367831-4E53-4C62-BF6F-14512D16DF86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eaLnBrk="1" hangingPunct="1"/>
            <a:endParaRPr lang="pl-PL" altLang="pl-PL" sz="1000">
              <a:solidFill>
                <a:schemeClr val="bg1"/>
              </a:solidFill>
            </a:endParaRPr>
          </a:p>
        </p:txBody>
      </p:sp>
      <p:sp>
        <p:nvSpPr>
          <p:cNvPr id="8" name="Symbol zastępczy obrazu 2"/>
          <p:cNvSpPr>
            <a:spLocks noGrp="1"/>
          </p:cNvSpPr>
          <p:nvPr>
            <p:ph type="pic" idx="1"/>
          </p:nvPr>
        </p:nvSpPr>
        <p:spPr>
          <a:xfrm>
            <a:off x="1007434" y="1844824"/>
            <a:ext cx="4896545" cy="49685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 smtClean="0"/>
              <a:t>Kliknij ikonę, aby dodać obraz</a:t>
            </a:r>
            <a:endParaRPr lang="pl-PL" noProof="0" dirty="0"/>
          </a:p>
        </p:txBody>
      </p:sp>
      <p:sp>
        <p:nvSpPr>
          <p:cNvPr id="9" name="Symbol zastępczy zawartości 2"/>
          <p:cNvSpPr>
            <a:spLocks noGrp="1"/>
          </p:cNvSpPr>
          <p:nvPr>
            <p:ph idx="11"/>
          </p:nvPr>
        </p:nvSpPr>
        <p:spPr>
          <a:xfrm>
            <a:off x="6095238" y="1844824"/>
            <a:ext cx="5953423" cy="496855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2"/>
          </p:nvPr>
        </p:nvSpPr>
        <p:spPr>
          <a:xfrm>
            <a:off x="1007434" y="116632"/>
            <a:ext cx="11016633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1007433" y="1120626"/>
            <a:ext cx="11041227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11436077"/>
      </p:ext>
    </p:extLst>
  </p:cSld>
  <p:clrMapOvr>
    <a:masterClrMapping/>
  </p:clrMapOvr>
  <p:transition>
    <p:randomBa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le tekstowe 4"/>
          <p:cNvSpPr txBox="1">
            <a:spLocks noChangeArrowheads="1"/>
          </p:cNvSpPr>
          <p:nvPr/>
        </p:nvSpPr>
        <p:spPr bwMode="auto">
          <a:xfrm>
            <a:off x="0" y="6546850"/>
            <a:ext cx="81491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49AAE636-3F0E-4C2B-86AA-A3B9CCC6EB38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eaLnBrk="1" hangingPunct="1"/>
            <a:endParaRPr lang="pl-PL" altLang="pl-PL" sz="1000">
              <a:solidFill>
                <a:schemeClr val="bg1"/>
              </a:solidFill>
            </a:endParaRPr>
          </a:p>
        </p:txBody>
      </p:sp>
      <p:sp>
        <p:nvSpPr>
          <p:cNvPr id="11" name="Symbol zastępczy zawartości 2"/>
          <p:cNvSpPr>
            <a:spLocks noGrp="1"/>
          </p:cNvSpPr>
          <p:nvPr>
            <p:ph sz="half" idx="1"/>
          </p:nvPr>
        </p:nvSpPr>
        <p:spPr>
          <a:xfrm>
            <a:off x="1007435" y="1628801"/>
            <a:ext cx="5400552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12" name="Symbol zastępczy zawartości 2"/>
          <p:cNvSpPr>
            <a:spLocks noGrp="1"/>
          </p:cNvSpPr>
          <p:nvPr>
            <p:ph sz="half" idx="11"/>
          </p:nvPr>
        </p:nvSpPr>
        <p:spPr>
          <a:xfrm>
            <a:off x="6672064" y="1628801"/>
            <a:ext cx="5400552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2"/>
          </p:nvPr>
        </p:nvSpPr>
        <p:spPr>
          <a:xfrm>
            <a:off x="1007434" y="116632"/>
            <a:ext cx="11016633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7" name="Symbol zastępczy tekstu 2"/>
          <p:cNvSpPr>
            <a:spLocks noGrp="1"/>
          </p:cNvSpPr>
          <p:nvPr>
            <p:ph type="body" idx="10"/>
          </p:nvPr>
        </p:nvSpPr>
        <p:spPr>
          <a:xfrm>
            <a:off x="1007435" y="1120626"/>
            <a:ext cx="5400552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9" name="Symbol zastępczy tekstu 2"/>
          <p:cNvSpPr>
            <a:spLocks noGrp="1"/>
          </p:cNvSpPr>
          <p:nvPr>
            <p:ph type="body" idx="13"/>
          </p:nvPr>
        </p:nvSpPr>
        <p:spPr>
          <a:xfrm>
            <a:off x="6672064" y="1120626"/>
            <a:ext cx="5400552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529130810"/>
      </p:ext>
    </p:extLst>
  </p:cSld>
  <p:clrMapOvr>
    <a:masterClrMapping/>
  </p:clrMapOvr>
  <p:transition>
    <p:randomBa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le tekstowe 4"/>
          <p:cNvSpPr txBox="1">
            <a:spLocks noChangeArrowheads="1"/>
          </p:cNvSpPr>
          <p:nvPr/>
        </p:nvSpPr>
        <p:spPr bwMode="auto">
          <a:xfrm>
            <a:off x="0" y="6546850"/>
            <a:ext cx="81491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49AAE636-3F0E-4C2B-86AA-A3B9CCC6EB38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eaLnBrk="1" hangingPunct="1"/>
            <a:endParaRPr lang="pl-PL" altLang="pl-PL" sz="1000">
              <a:solidFill>
                <a:schemeClr val="bg1"/>
              </a:solidFill>
            </a:endParaRPr>
          </a:p>
        </p:txBody>
      </p:sp>
      <p:sp>
        <p:nvSpPr>
          <p:cNvPr id="11" name="Symbol zastępczy zawartości 2"/>
          <p:cNvSpPr>
            <a:spLocks noGrp="1"/>
          </p:cNvSpPr>
          <p:nvPr>
            <p:ph sz="half" idx="1"/>
          </p:nvPr>
        </p:nvSpPr>
        <p:spPr>
          <a:xfrm>
            <a:off x="1007435" y="1628801"/>
            <a:ext cx="5400552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12" name="Symbol zastępczy zawartości 2"/>
          <p:cNvSpPr>
            <a:spLocks noGrp="1"/>
          </p:cNvSpPr>
          <p:nvPr>
            <p:ph sz="half" idx="11"/>
          </p:nvPr>
        </p:nvSpPr>
        <p:spPr>
          <a:xfrm>
            <a:off x="6672064" y="1628801"/>
            <a:ext cx="5400552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2"/>
          </p:nvPr>
        </p:nvSpPr>
        <p:spPr>
          <a:xfrm>
            <a:off x="1007434" y="116632"/>
            <a:ext cx="11016633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7" name="Symbol zastępczy tekstu 2"/>
          <p:cNvSpPr>
            <a:spLocks noGrp="1"/>
          </p:cNvSpPr>
          <p:nvPr>
            <p:ph type="body" idx="10"/>
          </p:nvPr>
        </p:nvSpPr>
        <p:spPr>
          <a:xfrm>
            <a:off x="1007435" y="1120626"/>
            <a:ext cx="5400552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9" name="Symbol zastępczy tekstu 2"/>
          <p:cNvSpPr>
            <a:spLocks noGrp="1"/>
          </p:cNvSpPr>
          <p:nvPr>
            <p:ph type="body" idx="13"/>
          </p:nvPr>
        </p:nvSpPr>
        <p:spPr>
          <a:xfrm>
            <a:off x="6672064" y="1120626"/>
            <a:ext cx="5400552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03056022"/>
      </p:ext>
    </p:extLst>
  </p:cSld>
  <p:clrMapOvr>
    <a:masterClrMapping/>
  </p:clrMapOvr>
  <p:transition>
    <p:randomBa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/>
          <p:cNvSpPr txBox="1">
            <a:spLocks noChangeArrowheads="1"/>
          </p:cNvSpPr>
          <p:nvPr/>
        </p:nvSpPr>
        <p:spPr bwMode="auto">
          <a:xfrm>
            <a:off x="0" y="6546850"/>
            <a:ext cx="81491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79367831-4E53-4C62-BF6F-14512D16DF86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eaLnBrk="1" hangingPunct="1"/>
            <a:endParaRPr lang="pl-PL" altLang="pl-PL" sz="1000">
              <a:solidFill>
                <a:schemeClr val="bg1"/>
              </a:solidFill>
            </a:endParaRPr>
          </a:p>
        </p:txBody>
      </p:sp>
      <p:sp>
        <p:nvSpPr>
          <p:cNvPr id="8" name="Symbol zastępczy obrazu 2"/>
          <p:cNvSpPr>
            <a:spLocks noGrp="1"/>
          </p:cNvSpPr>
          <p:nvPr>
            <p:ph type="pic" idx="1"/>
          </p:nvPr>
        </p:nvSpPr>
        <p:spPr>
          <a:xfrm>
            <a:off x="1007434" y="1844824"/>
            <a:ext cx="4896545" cy="49685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 smtClean="0"/>
              <a:t>Kliknij ikonę, aby dodać obraz</a:t>
            </a:r>
            <a:endParaRPr lang="pl-PL" noProof="0" dirty="0"/>
          </a:p>
        </p:txBody>
      </p:sp>
      <p:sp>
        <p:nvSpPr>
          <p:cNvPr id="9" name="Symbol zastępczy zawartości 2"/>
          <p:cNvSpPr>
            <a:spLocks noGrp="1"/>
          </p:cNvSpPr>
          <p:nvPr>
            <p:ph idx="11"/>
          </p:nvPr>
        </p:nvSpPr>
        <p:spPr>
          <a:xfrm>
            <a:off x="6095238" y="1844824"/>
            <a:ext cx="5953423" cy="496855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2"/>
          </p:nvPr>
        </p:nvSpPr>
        <p:spPr>
          <a:xfrm>
            <a:off x="1007434" y="116632"/>
            <a:ext cx="11016633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1007433" y="1120626"/>
            <a:ext cx="11041227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183719616"/>
      </p:ext>
    </p:extLst>
  </p:cSld>
  <p:clrMapOvr>
    <a:masterClrMapping/>
  </p:clrMapOvr>
  <p:transition>
    <p:randomBa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221E2-5F17-474D-9E3B-83B29A4B30E2}" type="datetimeFigureOut">
              <a:rPr lang="pl-PL" smtClean="0"/>
              <a:t>2020-02-14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3B66-0B44-4FA7-80CA-77EC1BAB869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400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221E2-5F17-474D-9E3B-83B29A4B30E2}" type="datetimeFigureOut">
              <a:rPr lang="pl-PL" smtClean="0"/>
              <a:t>2020-02-14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3B66-0B44-4FA7-80CA-77EC1BAB869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2855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221E2-5F17-474D-9E3B-83B29A4B30E2}" type="datetimeFigureOut">
              <a:rPr lang="pl-PL" smtClean="0"/>
              <a:t>2020-02-14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3B66-0B44-4FA7-80CA-77EC1BAB869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81827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221E2-5F17-474D-9E3B-83B29A4B30E2}" type="datetimeFigureOut">
              <a:rPr lang="pl-PL" smtClean="0"/>
              <a:t>2020-02-14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3B66-0B44-4FA7-80CA-77EC1BAB869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44600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221E2-5F17-474D-9E3B-83B29A4B30E2}" type="datetimeFigureOut">
              <a:rPr lang="pl-PL" smtClean="0"/>
              <a:t>2020-02-14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3B66-0B44-4FA7-80CA-77EC1BAB869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748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221E2-5F17-474D-9E3B-83B29A4B30E2}" type="datetimeFigureOut">
              <a:rPr lang="pl-PL" smtClean="0"/>
              <a:t>2020-02-14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3B66-0B44-4FA7-80CA-77EC1BAB869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0128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221E2-5F17-474D-9E3B-83B29A4B30E2}" type="datetimeFigureOut">
              <a:rPr lang="pl-PL" smtClean="0"/>
              <a:t>2020-02-14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3B66-0B44-4FA7-80CA-77EC1BAB869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4416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221E2-5F17-474D-9E3B-83B29A4B30E2}" type="datetimeFigureOut">
              <a:rPr lang="pl-PL" smtClean="0"/>
              <a:t>2020-02-14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53B66-0B44-4FA7-80CA-77EC1BAB869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496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hyperlink" Target="https://unsplash.com/photos/_d3sppFprWI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16.gif"/><Relationship Id="rId7" Type="http://schemas.openxmlformats.org/officeDocument/2006/relationships/image" Target="../media/image20.gif"/><Relationship Id="rId2" Type="http://schemas.openxmlformats.org/officeDocument/2006/relationships/hyperlink" Target="https://github.com/vdumoulin/conv_arithmetic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Relationship Id="rId9" Type="http://schemas.openxmlformats.org/officeDocument/2006/relationships/image" Target="../media/image2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idx="11"/>
          </p:nvPr>
        </p:nvSpPr>
        <p:spPr>
          <a:xfrm>
            <a:off x="3036170" y="2492897"/>
            <a:ext cx="7614402" cy="2909763"/>
          </a:xfrm>
        </p:spPr>
        <p:txBody>
          <a:bodyPr/>
          <a:lstStyle/>
          <a:p>
            <a:r>
              <a:rPr lang="pl-PL" dirty="0" smtClean="0"/>
              <a:t>     SIECI NEURONOWE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5893644"/>
            <a:ext cx="6972300" cy="847725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598" y="44624"/>
            <a:ext cx="3153055" cy="175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29834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/>
          <p:cNvSpPr>
            <a:spLocks noGrp="1"/>
          </p:cNvSpPr>
          <p:nvPr>
            <p:ph sz="half" idx="1"/>
          </p:nvPr>
        </p:nvSpPr>
        <p:spPr>
          <a:xfrm>
            <a:off x="2091456" y="2962680"/>
            <a:ext cx="8262938" cy="3744416"/>
          </a:xfrm>
        </p:spPr>
        <p:txBody>
          <a:bodyPr>
            <a:normAutofit fontScale="92500" lnSpcReduction="10000"/>
          </a:bodyPr>
          <a:lstStyle/>
          <a:p>
            <a:r>
              <a:rPr lang="pl-PL" sz="2000" dirty="0" smtClean="0"/>
              <a:t>Operacja </a:t>
            </a:r>
            <a:r>
              <a:rPr lang="pl-PL" sz="2000" dirty="0" err="1" smtClean="0"/>
              <a:t>konwolucji</a:t>
            </a:r>
            <a:r>
              <a:rPr lang="pl-PL" sz="2000" dirty="0" smtClean="0"/>
              <a:t> przesuwa jądro K przez obraz I, rozpoczynając od lewego górnego wierzchołka i przesuwając dalej dopóki jądro całkowicie mieści się w obrazie</a:t>
            </a:r>
            <a:endParaRPr lang="pl-PL" sz="2000" dirty="0"/>
          </a:p>
          <a:p>
            <a:r>
              <a:rPr lang="pl-PL" sz="2000" dirty="0" smtClean="0"/>
              <a:t>Każda pozycja w jądrze odpowiada jednemu pikselowi. Wartość wyjściowa dla piksela I</a:t>
            </a:r>
            <a:r>
              <a:rPr lang="pl-PL" sz="2000" baseline="-25000" dirty="0" smtClean="0"/>
              <a:t>57</a:t>
            </a:r>
            <a:r>
              <a:rPr lang="pl-PL" sz="2000" dirty="0" smtClean="0"/>
              <a:t> jest obliczana następująco:</a:t>
            </a:r>
            <a:endParaRPr lang="pl-PL" sz="2000" dirty="0"/>
          </a:p>
          <a:p>
            <a:endParaRPr lang="en-US" sz="2000" dirty="0"/>
          </a:p>
          <a:p>
            <a:r>
              <a:rPr lang="pl-PL" sz="2000" dirty="0" smtClean="0"/>
              <a:t>Przyjmijmy, ze obraz ma </a:t>
            </a:r>
            <a:r>
              <a:rPr lang="en-US" sz="2000" i="1" dirty="0" smtClean="0"/>
              <a:t>M</a:t>
            </a:r>
            <a:r>
              <a:rPr lang="en-US" sz="2000" dirty="0"/>
              <a:t> </a:t>
            </a:r>
            <a:r>
              <a:rPr lang="pl-PL" sz="2000" dirty="0" smtClean="0"/>
              <a:t>wierszy i </a:t>
            </a:r>
            <a:r>
              <a:rPr lang="en-US" sz="2000" i="1" dirty="0" smtClean="0"/>
              <a:t>N</a:t>
            </a:r>
            <a:r>
              <a:rPr lang="en-US" sz="2000" dirty="0"/>
              <a:t> </a:t>
            </a:r>
            <a:r>
              <a:rPr lang="pl-PL" sz="2000" dirty="0" smtClean="0"/>
              <a:t>kolumn, a jądro ma </a:t>
            </a:r>
            <a:r>
              <a:rPr lang="en-US" sz="2000" dirty="0"/>
              <a:t> </a:t>
            </a:r>
            <a:r>
              <a:rPr lang="en-US" sz="2000" i="1" dirty="0"/>
              <a:t>m</a:t>
            </a:r>
            <a:r>
              <a:rPr lang="en-US" sz="2000" dirty="0"/>
              <a:t> </a:t>
            </a:r>
            <a:r>
              <a:rPr lang="pl-PL" sz="2000" dirty="0" smtClean="0"/>
              <a:t>wierszy i  </a:t>
            </a:r>
            <a:r>
              <a:rPr lang="en-US" sz="2000" i="1" dirty="0" smtClean="0"/>
              <a:t>n</a:t>
            </a:r>
            <a:r>
              <a:rPr lang="en-US" sz="2000" dirty="0"/>
              <a:t> </a:t>
            </a:r>
            <a:r>
              <a:rPr lang="pl-PL" sz="2000" dirty="0" smtClean="0"/>
              <a:t>kolumn, wówczas wyjście po przetworzeniu obrazu ma rozmiar (</a:t>
            </a:r>
            <a:r>
              <a:rPr lang="en-US" sz="2000" i="1" dirty="0"/>
              <a:t>M</a:t>
            </a:r>
            <a:r>
              <a:rPr lang="en-US" sz="2000" dirty="0"/>
              <a:t> - </a:t>
            </a:r>
            <a:r>
              <a:rPr lang="en-US" sz="2000" i="1" dirty="0"/>
              <a:t>m</a:t>
            </a:r>
            <a:r>
              <a:rPr lang="en-US" sz="2000" dirty="0"/>
              <a:t> + 1</a:t>
            </a:r>
            <a:r>
              <a:rPr lang="pl-PL" sz="2000" dirty="0"/>
              <a:t>) </a:t>
            </a:r>
            <a:r>
              <a:rPr lang="pl-PL" sz="2000" dirty="0" smtClean="0"/>
              <a:t>wierszy i (</a:t>
            </a:r>
            <a:r>
              <a:rPr lang="en-US" sz="2000" i="1" dirty="0"/>
              <a:t>N</a:t>
            </a:r>
            <a:r>
              <a:rPr lang="en-US" sz="2000" dirty="0"/>
              <a:t> - </a:t>
            </a:r>
            <a:r>
              <a:rPr lang="en-US" sz="2000" i="1" dirty="0"/>
              <a:t>n</a:t>
            </a:r>
            <a:r>
              <a:rPr lang="en-US" sz="2000" dirty="0"/>
              <a:t> + 1</a:t>
            </a:r>
            <a:r>
              <a:rPr lang="pl-PL" sz="2000" dirty="0"/>
              <a:t>)</a:t>
            </a:r>
            <a:r>
              <a:rPr lang="en-US" sz="2000" dirty="0"/>
              <a:t> </a:t>
            </a:r>
            <a:r>
              <a:rPr lang="pl-PL" sz="2000" dirty="0" smtClean="0"/>
              <a:t>Kolumn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pl-PL" sz="2000" dirty="0" smtClean="0"/>
              <a:t>Matematycznie możemy opisać operację </a:t>
            </a:r>
            <a:r>
              <a:rPr lang="pl-PL" sz="2000" dirty="0" err="1" smtClean="0"/>
              <a:t>konwolucji</a:t>
            </a:r>
            <a:r>
              <a:rPr lang="pl-PL" sz="2000" dirty="0" smtClean="0"/>
              <a:t> jako:</a:t>
            </a:r>
            <a:endParaRPr lang="pl-PL" sz="2000" dirty="0"/>
          </a:p>
          <a:p>
            <a:endParaRPr lang="en-US" sz="2400" dirty="0"/>
          </a:p>
          <a:p>
            <a:r>
              <a:rPr lang="pl-PL" sz="2000" dirty="0" smtClean="0"/>
              <a:t>Gdzie </a:t>
            </a:r>
            <a:r>
              <a:rPr lang="en-US" sz="2000" dirty="0"/>
              <a:t> </a:t>
            </a:r>
            <a:r>
              <a:rPr lang="en-US" sz="2000" i="1" dirty="0" err="1"/>
              <a:t>i</a:t>
            </a:r>
            <a:r>
              <a:rPr lang="en-US" sz="2000" dirty="0"/>
              <a:t> </a:t>
            </a:r>
            <a:r>
              <a:rPr lang="pl-PL" sz="2000" dirty="0" smtClean="0"/>
              <a:t>zmienia się od </a:t>
            </a:r>
            <a:r>
              <a:rPr lang="en-US" sz="2000" dirty="0" smtClean="0"/>
              <a:t>1 </a:t>
            </a:r>
            <a:r>
              <a:rPr lang="pl-PL" sz="2000" dirty="0" smtClean="0"/>
              <a:t>do</a:t>
            </a:r>
            <a:r>
              <a:rPr lang="en-US" sz="2000" dirty="0"/>
              <a:t> </a:t>
            </a:r>
            <a:r>
              <a:rPr lang="pl-PL" sz="2000" dirty="0"/>
              <a:t>(</a:t>
            </a:r>
            <a:r>
              <a:rPr lang="en-US" sz="2000" i="1" dirty="0"/>
              <a:t>M</a:t>
            </a:r>
            <a:r>
              <a:rPr lang="en-US" sz="2000" dirty="0"/>
              <a:t> - </a:t>
            </a:r>
            <a:r>
              <a:rPr lang="en-US" sz="2000" i="1" dirty="0"/>
              <a:t>m</a:t>
            </a:r>
            <a:r>
              <a:rPr lang="en-US" sz="2000" dirty="0"/>
              <a:t> + 1</a:t>
            </a:r>
            <a:r>
              <a:rPr lang="pl-PL" sz="2000" dirty="0"/>
              <a:t>)</a:t>
            </a:r>
            <a:r>
              <a:rPr lang="en-US" sz="2000" dirty="0"/>
              <a:t> </a:t>
            </a:r>
            <a:r>
              <a:rPr lang="pl-PL" sz="2000" dirty="0" smtClean="0"/>
              <a:t>a </a:t>
            </a:r>
            <a:r>
              <a:rPr lang="en-US" sz="2000" i="1" dirty="0" smtClean="0"/>
              <a:t>j</a:t>
            </a:r>
            <a:r>
              <a:rPr lang="en-US" sz="2000" dirty="0"/>
              <a:t> </a:t>
            </a:r>
            <a:r>
              <a:rPr lang="pl-PL" sz="2000" dirty="0" smtClean="0"/>
              <a:t>od </a:t>
            </a:r>
            <a:r>
              <a:rPr lang="en-US" sz="2000" dirty="0" smtClean="0"/>
              <a:t>1 </a:t>
            </a:r>
            <a:r>
              <a:rPr lang="pl-PL" sz="2000" dirty="0" smtClean="0"/>
              <a:t>d</a:t>
            </a:r>
            <a:r>
              <a:rPr lang="en-US" sz="2000" dirty="0" smtClean="0"/>
              <a:t>o</a:t>
            </a:r>
            <a:r>
              <a:rPr lang="en-US" sz="2000" dirty="0"/>
              <a:t> </a:t>
            </a:r>
            <a:r>
              <a:rPr lang="pl-PL" sz="2000" dirty="0"/>
              <a:t>(</a:t>
            </a:r>
            <a:r>
              <a:rPr lang="en-US" sz="2000" i="1" dirty="0"/>
              <a:t>N</a:t>
            </a:r>
            <a:r>
              <a:rPr lang="en-US" sz="2000" dirty="0"/>
              <a:t> - </a:t>
            </a:r>
            <a:r>
              <a:rPr lang="en-US" sz="2000" i="1" dirty="0"/>
              <a:t>n</a:t>
            </a:r>
            <a:r>
              <a:rPr lang="en-US" sz="2000" dirty="0"/>
              <a:t> + 1</a:t>
            </a:r>
            <a:r>
              <a:rPr lang="pl-PL" sz="2000" dirty="0"/>
              <a:t>)</a:t>
            </a:r>
            <a:r>
              <a:rPr lang="en-US" sz="2000" dirty="0"/>
              <a:t>.</a:t>
            </a:r>
            <a:endParaRPr lang="pl-PL" sz="2000" dirty="0"/>
          </a:p>
          <a:p>
            <a:endParaRPr lang="pl-PL" altLang="pl-PL" dirty="0" smtClean="0"/>
          </a:p>
        </p:txBody>
      </p:sp>
      <p:sp>
        <p:nvSpPr>
          <p:cNvPr id="14340" name="Symbol zastępczy tekstu 3"/>
          <p:cNvSpPr>
            <a:spLocks noGrp="1"/>
          </p:cNvSpPr>
          <p:nvPr>
            <p:ph type="body" idx="11"/>
          </p:nvPr>
        </p:nvSpPr>
        <p:spPr>
          <a:xfrm>
            <a:off x="2257426" y="11684"/>
            <a:ext cx="8519095" cy="863600"/>
          </a:xfrm>
        </p:spPr>
        <p:txBody>
          <a:bodyPr/>
          <a:lstStyle/>
          <a:p>
            <a:r>
              <a:rPr lang="pl-PL" sz="3600" dirty="0" err="1" smtClean="0"/>
              <a:t>Konwolucja</a:t>
            </a:r>
            <a:r>
              <a:rPr lang="pl-PL" sz="3600" dirty="0" smtClean="0"/>
              <a:t> formalnie </a:t>
            </a:r>
            <a:endParaRPr lang="pl-PL" altLang="pl-PL" sz="3600" dirty="0"/>
          </a:p>
        </p:txBody>
      </p:sp>
      <p:pic>
        <p:nvPicPr>
          <p:cNvPr id="5" name="Picture 2" descr="http://homepages.inf.ed.ac.uk/rbf/HIPR2/figs/convxm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024" y="810030"/>
            <a:ext cx="48577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Eqn:eqnconv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4328538"/>
            <a:ext cx="451485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Eqn:eqncon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184" y="5868765"/>
            <a:ext cx="36480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026542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sz="half" idx="1"/>
          </p:nvPr>
        </p:nvSpPr>
        <p:spPr>
          <a:xfrm>
            <a:off x="902931" y="1025568"/>
            <a:ext cx="11016635" cy="5832431"/>
          </a:xfrm>
        </p:spPr>
        <p:txBody>
          <a:bodyPr>
            <a:normAutofit/>
          </a:bodyPr>
          <a:lstStyle/>
          <a:p>
            <a:r>
              <a:rPr lang="pl-PL" dirty="0" smtClean="0"/>
              <a:t>Mając dany obraz I oraz filtr K o wymiarach k</a:t>
            </a:r>
            <a:r>
              <a:rPr lang="pl-PL" baseline="-25000" dirty="0" smtClean="0"/>
              <a:t>1</a:t>
            </a:r>
            <a:r>
              <a:rPr lang="pl-PL" dirty="0" smtClean="0"/>
              <a:t>xk</a:t>
            </a:r>
            <a:r>
              <a:rPr lang="pl-PL" baseline="-25000" dirty="0" smtClean="0"/>
              <a:t>2</a:t>
            </a:r>
            <a:r>
              <a:rPr lang="pl-PL" dirty="0" smtClean="0"/>
              <a:t> operacja korelacji wzajemnej opisana jest wzorem:</a:t>
            </a:r>
          </a:p>
          <a:p>
            <a:endParaRPr lang="pl-PL" baseline="-25000" dirty="0"/>
          </a:p>
          <a:p>
            <a:endParaRPr lang="pl-PL" baseline="-25000" dirty="0" smtClean="0"/>
          </a:p>
          <a:p>
            <a:endParaRPr lang="pl-PL" baseline="-25000" dirty="0"/>
          </a:p>
          <a:p>
            <a:r>
              <a:rPr lang="pl-PL" dirty="0" smtClean="0"/>
              <a:t>Mając </a:t>
            </a:r>
            <a:r>
              <a:rPr lang="pl-PL" dirty="0"/>
              <a:t>dany obraz I oraz filtr K o wymiarach k</a:t>
            </a:r>
            <a:r>
              <a:rPr lang="pl-PL" baseline="-25000" dirty="0"/>
              <a:t>1</a:t>
            </a:r>
            <a:r>
              <a:rPr lang="pl-PL" dirty="0"/>
              <a:t>xk</a:t>
            </a:r>
            <a:r>
              <a:rPr lang="pl-PL" baseline="-25000" dirty="0"/>
              <a:t>2</a:t>
            </a:r>
            <a:r>
              <a:rPr lang="pl-PL" dirty="0"/>
              <a:t> operacja </a:t>
            </a:r>
            <a:r>
              <a:rPr lang="pl-PL" dirty="0" err="1" smtClean="0"/>
              <a:t>konwolucji</a:t>
            </a:r>
            <a:r>
              <a:rPr lang="pl-PL" dirty="0" smtClean="0"/>
              <a:t> opisana </a:t>
            </a:r>
            <a:r>
              <a:rPr lang="pl-PL" dirty="0"/>
              <a:t>jest </a:t>
            </a:r>
            <a:r>
              <a:rPr lang="pl-PL" dirty="0" smtClean="0"/>
              <a:t>wzorem:</a:t>
            </a:r>
          </a:p>
          <a:p>
            <a:endParaRPr lang="pl-PL" baseline="-25000" dirty="0"/>
          </a:p>
          <a:p>
            <a:endParaRPr lang="pl-PL" baseline="-25000" dirty="0" smtClean="0"/>
          </a:p>
          <a:p>
            <a:endParaRPr lang="pl-PL" baseline="-25000" dirty="0"/>
          </a:p>
          <a:p>
            <a:endParaRPr lang="pl-PL" baseline="-25000" dirty="0" smtClean="0"/>
          </a:p>
          <a:p>
            <a:endParaRPr lang="pl-PL" baseline="-25000" dirty="0"/>
          </a:p>
          <a:p>
            <a:r>
              <a:rPr lang="pl-PL" dirty="0" smtClean="0"/>
              <a:t>Łatwo zauważyć, że </a:t>
            </a:r>
            <a:r>
              <a:rPr lang="pl-PL" dirty="0" err="1" smtClean="0"/>
              <a:t>konwolucja</a:t>
            </a:r>
            <a:r>
              <a:rPr lang="pl-PL" dirty="0" smtClean="0"/>
              <a:t> jest tym samym co korelacja wzajemna z obróconym o 180 stopni filtrem </a:t>
            </a:r>
            <a:endParaRPr lang="pl-PL" baseline="-25000" dirty="0" smtClean="0"/>
          </a:p>
          <a:p>
            <a:endParaRPr lang="pl-PL" baseline="-25000" dirty="0"/>
          </a:p>
          <a:p>
            <a:endParaRPr lang="pl-PL" baseline="-25000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idx="11"/>
          </p:nvPr>
        </p:nvSpPr>
        <p:spPr>
          <a:xfrm>
            <a:off x="902931" y="72048"/>
            <a:ext cx="11046299" cy="864096"/>
          </a:xfrm>
        </p:spPr>
        <p:txBody>
          <a:bodyPr/>
          <a:lstStyle/>
          <a:p>
            <a:r>
              <a:rPr lang="pl-PL" dirty="0" smtClean="0"/>
              <a:t>Korelacja wzajemna a </a:t>
            </a:r>
            <a:r>
              <a:rPr lang="pl-PL" dirty="0" err="1" smtClean="0"/>
              <a:t>konwolucja</a:t>
            </a:r>
            <a:r>
              <a:rPr lang="pl-PL" dirty="0" smtClean="0"/>
              <a:t> 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075" y="1913027"/>
            <a:ext cx="5657850" cy="1133475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501" y="3802115"/>
            <a:ext cx="58864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16756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1"/>
          </p:nvPr>
        </p:nvSpPr>
        <p:spPr>
          <a:xfrm>
            <a:off x="8203474" y="2272937"/>
            <a:ext cx="3845187" cy="3178630"/>
          </a:xfrm>
        </p:spPr>
        <p:txBody>
          <a:bodyPr/>
          <a:lstStyle/>
          <a:p>
            <a:r>
              <a:rPr lang="pl-PL" sz="2400" dirty="0" smtClean="0"/>
              <a:t>Podstawowe elementy:</a:t>
            </a:r>
          </a:p>
          <a:p>
            <a:pPr lvl="1"/>
            <a:r>
              <a:rPr lang="pl-PL" sz="2000" dirty="0" smtClean="0"/>
              <a:t>Warstwy </a:t>
            </a:r>
            <a:r>
              <a:rPr lang="pl-PL" sz="2000" dirty="0" err="1" smtClean="0"/>
              <a:t>konwolucyjne</a:t>
            </a:r>
            <a:r>
              <a:rPr lang="pl-PL" sz="2000" dirty="0" smtClean="0"/>
              <a:t> (mapy cech) </a:t>
            </a:r>
            <a:endParaRPr lang="pl-PL" sz="2000" dirty="0"/>
          </a:p>
          <a:p>
            <a:pPr lvl="1"/>
            <a:r>
              <a:rPr lang="pl-PL" sz="2000" dirty="0" smtClean="0"/>
              <a:t>Warstwy wykonujące </a:t>
            </a:r>
            <a:r>
              <a:rPr lang="pl-PL" sz="2000" dirty="0" err="1" smtClean="0"/>
              <a:t>sampling</a:t>
            </a:r>
            <a:r>
              <a:rPr lang="pl-PL" sz="2000" dirty="0" smtClean="0"/>
              <a:t> (max </a:t>
            </a:r>
            <a:r>
              <a:rPr lang="pl-PL" sz="2000" dirty="0" err="1" smtClean="0"/>
              <a:t>pooling</a:t>
            </a:r>
            <a:r>
              <a:rPr lang="pl-PL" sz="2000" dirty="0" smtClean="0"/>
              <a:t> lub </a:t>
            </a:r>
            <a:r>
              <a:rPr lang="pl-PL" sz="2000" dirty="0" err="1" smtClean="0"/>
              <a:t>average</a:t>
            </a:r>
            <a:r>
              <a:rPr lang="pl-PL" sz="2000" dirty="0" smtClean="0"/>
              <a:t> </a:t>
            </a:r>
            <a:r>
              <a:rPr lang="pl-PL" sz="2000" dirty="0" err="1" smtClean="0"/>
              <a:t>pooling</a:t>
            </a:r>
            <a:r>
              <a:rPr lang="pl-PL" sz="2000" dirty="0" smtClean="0"/>
              <a:t>)</a:t>
            </a:r>
          </a:p>
          <a:p>
            <a:pPr lvl="1"/>
            <a:r>
              <a:rPr lang="pl-PL" sz="2000" dirty="0" smtClean="0"/>
              <a:t>Warstwy w pełni połączone</a:t>
            </a:r>
            <a:endParaRPr lang="pl-PL" sz="2000" dirty="0"/>
          </a:p>
          <a:p>
            <a:pPr marL="0" indent="0">
              <a:buNone/>
            </a:pPr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l-PL" dirty="0"/>
              <a:t>S</a:t>
            </a:r>
            <a:r>
              <a:rPr lang="pl-PL" dirty="0" smtClean="0"/>
              <a:t>ieć </a:t>
            </a:r>
            <a:r>
              <a:rPr lang="pl-PL" dirty="0" err="1" smtClean="0"/>
              <a:t>konwolucyjna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7" name="Picture 2" descr="CN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96" y="2361218"/>
            <a:ext cx="6844937" cy="210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899699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ekstu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l-PL" dirty="0" smtClean="0"/>
              <a:t>Struktura sieci </a:t>
            </a:r>
            <a:r>
              <a:rPr lang="pl-PL" dirty="0" err="1" smtClean="0"/>
              <a:t>konwolucyjnej</a:t>
            </a:r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l-PL" altLang="pl-PL" dirty="0" smtClean="0"/>
              <a:t>CNN </a:t>
            </a:r>
            <a:endParaRPr lang="pl-PL" altLang="pl-PL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914" y="1768698"/>
            <a:ext cx="7217587" cy="2904473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2414914" y="6284397"/>
            <a:ext cx="476120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 smtClean="0"/>
              <a:t>Neurony w warstwie </a:t>
            </a:r>
            <a:r>
              <a:rPr lang="pl-PL" sz="1350" dirty="0" err="1" smtClean="0"/>
              <a:t>konwolucyjnej</a:t>
            </a:r>
            <a:r>
              <a:rPr lang="pl-PL" sz="1350" dirty="0" smtClean="0"/>
              <a:t> mają klasyczną budowę</a:t>
            </a:r>
            <a:endParaRPr lang="pl-PL" sz="1350" dirty="0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34" y="4741347"/>
            <a:ext cx="3752850" cy="1543050"/>
          </a:xfrm>
          <a:prstGeom prst="rect">
            <a:avLst/>
          </a:prstGeom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112" y="4818251"/>
            <a:ext cx="1305389" cy="1111922"/>
          </a:xfrm>
          <a:prstGeom prst="rect">
            <a:avLst/>
          </a:prstGeom>
        </p:spPr>
      </p:pic>
      <p:sp>
        <p:nvSpPr>
          <p:cNvPr id="13" name="pole tekstowe 12"/>
          <p:cNvSpPr txBox="1"/>
          <p:nvPr/>
        </p:nvSpPr>
        <p:spPr>
          <a:xfrm>
            <a:off x="7445706" y="5870479"/>
            <a:ext cx="30963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 err="1"/>
              <a:t>Leaky</a:t>
            </a:r>
            <a:r>
              <a:rPr lang="pl-PL" sz="1350" dirty="0"/>
              <a:t> </a:t>
            </a:r>
            <a:r>
              <a:rPr lang="pl-PL" sz="1350" dirty="0" err="1"/>
              <a:t>ReLu</a:t>
            </a:r>
            <a:r>
              <a:rPr lang="pl-PL" sz="1350" dirty="0"/>
              <a:t> </a:t>
            </a:r>
            <a:r>
              <a:rPr lang="pl-PL" sz="1350" dirty="0" smtClean="0"/>
              <a:t>jako funkcja aktywacji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417895685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1"/>
          </p:nvPr>
        </p:nvSpPr>
        <p:spPr>
          <a:xfrm>
            <a:off x="1007433" y="1628801"/>
            <a:ext cx="10958415" cy="4968553"/>
          </a:xfrm>
        </p:spPr>
        <p:txBody>
          <a:bodyPr/>
          <a:lstStyle/>
          <a:p>
            <a:r>
              <a:rPr lang="pl-PL" dirty="0" smtClean="0"/>
              <a:t>Możemy obliczyć rozmiar wyjścia (mapy cech ) w zależności od wejścia W, filtra F, kroku S i ramki P. Jest on dany wzorem:</a:t>
            </a:r>
          </a:p>
          <a:p>
            <a:endParaRPr lang="pl-PL" altLang="pl-PL" dirty="0" smtClean="0">
              <a:solidFill>
                <a:srgbClr val="000000"/>
              </a:solidFill>
              <a:latin typeface="MathJax_Main"/>
            </a:endParaRPr>
          </a:p>
          <a:p>
            <a:pPr algn="ctr"/>
            <a:r>
              <a:rPr lang="pl-PL" altLang="pl-PL" dirty="0" smtClean="0">
                <a:solidFill>
                  <a:srgbClr val="000000"/>
                </a:solidFill>
                <a:latin typeface="MathJax_Main"/>
              </a:rPr>
              <a:t>(</a:t>
            </a:r>
            <a:r>
              <a:rPr lang="pl-PL" altLang="pl-PL" dirty="0">
                <a:solidFill>
                  <a:srgbClr val="000000"/>
                </a:solidFill>
                <a:latin typeface="MathJax_Math-italic"/>
              </a:rPr>
              <a:t>W</a:t>
            </a:r>
            <a:r>
              <a:rPr lang="pl-PL" altLang="pl-PL" dirty="0">
                <a:solidFill>
                  <a:srgbClr val="000000"/>
                </a:solidFill>
                <a:latin typeface="MathJax_Main"/>
              </a:rPr>
              <a:t>−</a:t>
            </a:r>
            <a:r>
              <a:rPr lang="pl-PL" altLang="pl-PL" dirty="0">
                <a:solidFill>
                  <a:srgbClr val="000000"/>
                </a:solidFill>
                <a:latin typeface="MathJax_Math-italic"/>
              </a:rPr>
              <a:t>F</a:t>
            </a:r>
            <a:r>
              <a:rPr lang="pl-PL" altLang="pl-PL" dirty="0">
                <a:solidFill>
                  <a:srgbClr val="000000"/>
                </a:solidFill>
                <a:latin typeface="MathJax_Main"/>
              </a:rPr>
              <a:t>+2</a:t>
            </a:r>
            <a:r>
              <a:rPr lang="pl-PL" altLang="pl-PL" dirty="0">
                <a:solidFill>
                  <a:srgbClr val="000000"/>
                </a:solidFill>
                <a:latin typeface="MathJax_Math-italic"/>
              </a:rPr>
              <a:t>P</a:t>
            </a:r>
            <a:r>
              <a:rPr lang="pl-PL" altLang="pl-PL" dirty="0">
                <a:solidFill>
                  <a:srgbClr val="000000"/>
                </a:solidFill>
                <a:latin typeface="MathJax_Main"/>
              </a:rPr>
              <a:t>)/</a:t>
            </a:r>
            <a:r>
              <a:rPr lang="pl-PL" altLang="pl-PL" dirty="0" smtClean="0">
                <a:solidFill>
                  <a:srgbClr val="000000"/>
                </a:solidFill>
                <a:latin typeface="MathJax_Math-italic"/>
              </a:rPr>
              <a:t>S</a:t>
            </a:r>
            <a:r>
              <a:rPr lang="pl-PL" altLang="pl-PL" dirty="0" smtClean="0">
                <a:solidFill>
                  <a:srgbClr val="000000"/>
                </a:solidFill>
                <a:latin typeface="MathJax_Main"/>
              </a:rPr>
              <a:t>+1</a:t>
            </a:r>
          </a:p>
          <a:p>
            <a:endParaRPr lang="pl-PL" dirty="0">
              <a:solidFill>
                <a:srgbClr val="000000"/>
              </a:solidFill>
              <a:latin typeface="MathJax_Main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MathJax_Main"/>
              </a:rPr>
              <a:t>Dla przykładu, jeśli W=10, P=0, F=3, nie jest możliwe użycie kroku S=2, ponieważ </a:t>
            </a:r>
            <a:r>
              <a:rPr lang="pl-PL" altLang="pl-PL" dirty="0" smtClean="0">
                <a:solidFill>
                  <a:srgbClr val="000000"/>
                </a:solidFill>
                <a:latin typeface="MathJax_Math-italic"/>
              </a:rPr>
              <a:t>W</a:t>
            </a:r>
            <a:r>
              <a:rPr lang="pl-PL" altLang="pl-PL" dirty="0">
                <a:solidFill>
                  <a:srgbClr val="000000"/>
                </a:solidFill>
                <a:latin typeface="MathJax_Main"/>
              </a:rPr>
              <a:t>−</a:t>
            </a:r>
            <a:r>
              <a:rPr lang="pl-PL" altLang="pl-PL" dirty="0">
                <a:solidFill>
                  <a:srgbClr val="000000"/>
                </a:solidFill>
                <a:latin typeface="MathJax_Math-italic"/>
              </a:rPr>
              <a:t>F</a:t>
            </a:r>
            <a:r>
              <a:rPr lang="pl-PL" altLang="pl-PL" dirty="0">
                <a:solidFill>
                  <a:srgbClr val="000000"/>
                </a:solidFill>
                <a:latin typeface="MathJax_Main"/>
              </a:rPr>
              <a:t>+2</a:t>
            </a:r>
            <a:r>
              <a:rPr lang="pl-PL" altLang="pl-PL" dirty="0">
                <a:solidFill>
                  <a:srgbClr val="000000"/>
                </a:solidFill>
                <a:latin typeface="MathJax_Math-italic"/>
              </a:rPr>
              <a:t>P</a:t>
            </a:r>
            <a:r>
              <a:rPr lang="pl-PL" altLang="pl-PL" dirty="0">
                <a:solidFill>
                  <a:srgbClr val="000000"/>
                </a:solidFill>
                <a:latin typeface="MathJax_Main"/>
              </a:rPr>
              <a:t>)/</a:t>
            </a:r>
            <a:r>
              <a:rPr lang="pl-PL" altLang="pl-PL" dirty="0">
                <a:solidFill>
                  <a:srgbClr val="000000"/>
                </a:solidFill>
                <a:latin typeface="MathJax_Math-italic"/>
              </a:rPr>
              <a:t>S</a:t>
            </a:r>
            <a:r>
              <a:rPr lang="pl-PL" altLang="pl-PL" dirty="0">
                <a:solidFill>
                  <a:srgbClr val="000000"/>
                </a:solidFill>
                <a:latin typeface="MathJax_Main"/>
              </a:rPr>
              <a:t>+1=(10−3+0)/</a:t>
            </a:r>
            <a:r>
              <a:rPr lang="pl-PL" altLang="pl-PL" dirty="0" smtClean="0">
                <a:solidFill>
                  <a:srgbClr val="000000"/>
                </a:solidFill>
                <a:latin typeface="MathJax_Main"/>
              </a:rPr>
              <a:t>2+1=4.5 </a:t>
            </a:r>
          </a:p>
          <a:p>
            <a:r>
              <a:rPr lang="pl-PL" dirty="0" smtClean="0">
                <a:solidFill>
                  <a:srgbClr val="000000"/>
                </a:solidFill>
                <a:latin typeface="MathJax_Main"/>
              </a:rPr>
              <a:t>Filtr musi się mieścić całkowitą liczbę razy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l-PL" dirty="0" smtClean="0"/>
              <a:t>Jak określić rozmiar map cech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6084462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l-PL" dirty="0" smtClean="0"/>
          </a:p>
          <a:p>
            <a:r>
              <a:rPr lang="pl-PL" dirty="0" smtClean="0"/>
              <a:t>Redukuje liczbę parametrów modelu – określa się to czasem </a:t>
            </a:r>
            <a:r>
              <a:rPr lang="pl-PL" dirty="0" err="1" smtClean="0"/>
              <a:t>subsampling</a:t>
            </a:r>
            <a:r>
              <a:rPr lang="pl-PL" dirty="0" smtClean="0"/>
              <a:t>.</a:t>
            </a:r>
            <a:endParaRPr lang="en-US" dirty="0"/>
          </a:p>
          <a:p>
            <a:r>
              <a:rPr lang="pl-PL" dirty="0" smtClean="0"/>
              <a:t>Uogólnia wyniki z filtrów </a:t>
            </a:r>
            <a:r>
              <a:rPr lang="pl-PL" dirty="0" err="1" smtClean="0"/>
              <a:t>konwolucyjnych</a:t>
            </a:r>
            <a:r>
              <a:rPr lang="pl-PL" dirty="0" smtClean="0"/>
              <a:t> – przyczynia się (w pewnym stopniu) do uniezależnienia od skali i przesunięcia. </a:t>
            </a:r>
          </a:p>
          <a:p>
            <a:r>
              <a:rPr lang="pl-PL" dirty="0" smtClean="0"/>
              <a:t>UWAGA: wszystkie połączenia w warstwie </a:t>
            </a:r>
            <a:r>
              <a:rPr lang="pl-PL" dirty="0" err="1" smtClean="0"/>
              <a:t>pooling</a:t>
            </a:r>
            <a:r>
              <a:rPr lang="pl-PL" dirty="0" smtClean="0"/>
              <a:t> są = 1 i nie podlegają uczeniu.</a:t>
            </a:r>
            <a:endParaRPr lang="en-US" dirty="0"/>
          </a:p>
        </p:txBody>
      </p:sp>
      <p:pic>
        <p:nvPicPr>
          <p:cNvPr id="7" name="Symbol zastępczy zawartości 6"/>
          <p:cNvPicPr>
            <a:picLocks noGrp="1" noChangeAspect="1"/>
          </p:cNvPicPr>
          <p:nvPr>
            <p:ph sz="half" idx="11"/>
          </p:nvPr>
        </p:nvPicPr>
        <p:blipFill>
          <a:blip r:embed="rId2"/>
          <a:stretch>
            <a:fillRect/>
          </a:stretch>
        </p:blipFill>
        <p:spPr>
          <a:xfrm>
            <a:off x="6410812" y="1628801"/>
            <a:ext cx="4051300" cy="1885547"/>
          </a:xfrm>
          <a:prstGeom prst="rect">
            <a:avLst/>
          </a:prstGeom>
        </p:spPr>
      </p:pic>
      <p:sp>
        <p:nvSpPr>
          <p:cNvPr id="4" name="Symbol zastępczy tekstu 3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l-PL" dirty="0" err="1" smtClean="0"/>
              <a:t>Pooling</a:t>
            </a:r>
            <a:r>
              <a:rPr lang="pl-PL" dirty="0" smtClean="0"/>
              <a:t> (</a:t>
            </a:r>
            <a:r>
              <a:rPr lang="pl-PL" dirty="0" err="1" smtClean="0"/>
              <a:t>subsampling</a:t>
            </a:r>
            <a:r>
              <a:rPr lang="pl-PL" dirty="0" smtClean="0"/>
              <a:t>)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Max pooling </a:t>
            </a:r>
            <a:r>
              <a:rPr lang="pl-PL" dirty="0" smtClean="0"/>
              <a:t>– rozwiązuje następujące problemy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026" name="Picture 2" descr="https://qph.ec.quoracdn.net/main-qimg-3a8a3a78734fed3301ed3546634b871a-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812" y="3447478"/>
            <a:ext cx="4131238" cy="326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rostokąt 2"/>
          <p:cNvSpPr/>
          <p:nvPr/>
        </p:nvSpPr>
        <p:spPr>
          <a:xfrm>
            <a:off x="6329990" y="6643805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400" dirty="0" err="1"/>
              <a:t>Credit</a:t>
            </a:r>
            <a:r>
              <a:rPr lang="pl-PL" sz="1400" dirty="0"/>
              <a:t>: http://cs231n.github.io/convolutional-networks/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3117005863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1"/>
          </p:nvPr>
        </p:nvSpPr>
        <p:spPr>
          <a:xfrm>
            <a:off x="6065317" y="1628800"/>
            <a:ext cx="4465067" cy="5229200"/>
          </a:xfrm>
        </p:spPr>
        <p:txBody>
          <a:bodyPr/>
          <a:lstStyle/>
          <a:p>
            <a:r>
              <a:rPr lang="pl-PL" dirty="0" smtClean="0"/>
              <a:t>Ostatnia warstwa to </a:t>
            </a:r>
            <a:r>
              <a:rPr lang="pl-PL" dirty="0" err="1" smtClean="0"/>
              <a:t>softmax</a:t>
            </a:r>
            <a:r>
              <a:rPr lang="pl-PL" dirty="0" smtClean="0"/>
              <a:t>. </a:t>
            </a:r>
          </a:p>
          <a:p>
            <a:r>
              <a:rPr lang="pl-PL" dirty="0" smtClean="0"/>
              <a:t>Modeluje rozkład prawdopodobieństwa klas.</a:t>
            </a:r>
          </a:p>
          <a:p>
            <a:r>
              <a:rPr lang="pl-PL" dirty="0" smtClean="0"/>
              <a:t>Czasem stosowany jest SVM w ostatniej warstwie.  </a:t>
            </a:r>
            <a:endParaRPr lang="pl-PL" dirty="0"/>
          </a:p>
          <a:p>
            <a:r>
              <a:rPr lang="pl-PL" dirty="0" smtClean="0"/>
              <a:t>Każde połączenie ma przypisaną wagę, poszukiwaną w trakcie uczenia</a:t>
            </a:r>
          </a:p>
          <a:p>
            <a:r>
              <a:rPr lang="pl-PL" dirty="0" smtClean="0"/>
              <a:t>Często używa się </a:t>
            </a:r>
            <a:r>
              <a:rPr lang="pl-PL" dirty="0" err="1" smtClean="0"/>
              <a:t>dropout</a:t>
            </a:r>
            <a:r>
              <a:rPr lang="pl-PL" dirty="0" smtClean="0"/>
              <a:t>.</a:t>
            </a:r>
            <a:endParaRPr lang="pl-PL" dirty="0"/>
          </a:p>
          <a:p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l-PL" dirty="0" smtClean="0"/>
              <a:t>Warstwy w pełni połączone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Symbol zastępczy obrazu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087" r="2087"/>
          <a:stretch>
            <a:fillRect/>
          </a:stretch>
        </p:blipFill>
        <p:spPr>
          <a:xfrm>
            <a:off x="2711625" y="2603334"/>
            <a:ext cx="3096345" cy="345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15027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 smtClean="0"/>
              <a:t>SGD – gradient obliczany na mini </a:t>
            </a:r>
            <a:r>
              <a:rPr lang="pl-PL" dirty="0" err="1" smtClean="0"/>
              <a:t>batchach</a:t>
            </a:r>
            <a:r>
              <a:rPr lang="pl-PL" dirty="0" smtClean="0"/>
              <a:t> – paczkach obrazów.</a:t>
            </a:r>
            <a:endParaRPr lang="pl-PL" dirty="0"/>
          </a:p>
          <a:p>
            <a:r>
              <a:rPr lang="pl-PL" dirty="0" smtClean="0"/>
              <a:t>Wagi filtrów są współdzielone przez cały kanał (mapę cech). </a:t>
            </a:r>
            <a:endParaRPr lang="pl-PL" dirty="0"/>
          </a:p>
          <a:p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pl-PL" dirty="0" err="1" smtClean="0"/>
              <a:t>Parametery</a:t>
            </a:r>
            <a:r>
              <a:rPr lang="pl-PL" dirty="0" smtClean="0"/>
              <a:t> = wagi i </a:t>
            </a:r>
            <a:r>
              <a:rPr lang="pl-PL" dirty="0" err="1" smtClean="0"/>
              <a:t>biasy</a:t>
            </a:r>
            <a:r>
              <a:rPr lang="pl-PL" dirty="0" smtClean="0"/>
              <a:t> znajdowane w procesie uczenia</a:t>
            </a:r>
          </a:p>
          <a:p>
            <a:endParaRPr lang="pl-PL" dirty="0"/>
          </a:p>
          <a:p>
            <a:r>
              <a:rPr lang="pl-PL" dirty="0" err="1" smtClean="0"/>
              <a:t>Hiperparametery</a:t>
            </a:r>
            <a:r>
              <a:rPr lang="pl-PL" dirty="0" smtClean="0"/>
              <a:t>:</a:t>
            </a:r>
            <a:endParaRPr lang="pl-PL" dirty="0"/>
          </a:p>
          <a:p>
            <a:pPr lvl="1"/>
            <a:r>
              <a:rPr lang="pl-PL" dirty="0" smtClean="0"/>
              <a:t>Rozmiar filtra, </a:t>
            </a:r>
            <a:r>
              <a:rPr lang="pl-PL" dirty="0" err="1" smtClean="0"/>
              <a:t>np</a:t>
            </a:r>
            <a:r>
              <a:rPr lang="pl-PL" dirty="0" smtClean="0"/>
              <a:t>: </a:t>
            </a:r>
            <a:r>
              <a:rPr lang="pl-PL" dirty="0"/>
              <a:t>3x3, 5x5, 11x11)</a:t>
            </a:r>
          </a:p>
          <a:p>
            <a:pPr lvl="1"/>
            <a:r>
              <a:rPr lang="pl-PL" dirty="0" smtClean="0"/>
              <a:t>Krok (</a:t>
            </a:r>
            <a:r>
              <a:rPr lang="pl-PL" dirty="0" err="1" smtClean="0"/>
              <a:t>stride</a:t>
            </a:r>
            <a:r>
              <a:rPr lang="pl-PL" dirty="0" smtClean="0"/>
              <a:t>) </a:t>
            </a:r>
          </a:p>
          <a:p>
            <a:pPr lvl="1"/>
            <a:r>
              <a:rPr lang="pl-PL" dirty="0" smtClean="0"/>
              <a:t>Ramka (</a:t>
            </a:r>
            <a:r>
              <a:rPr lang="pl-PL" dirty="0" err="1" smtClean="0"/>
              <a:t>Padding</a:t>
            </a:r>
            <a:r>
              <a:rPr lang="pl-PL" dirty="0" smtClean="0"/>
              <a:t>)</a:t>
            </a:r>
            <a:endParaRPr lang="pl-PL" dirty="0"/>
          </a:p>
          <a:p>
            <a:pPr lvl="1"/>
            <a:r>
              <a:rPr lang="pl-PL" dirty="0" smtClean="0"/>
              <a:t>Liczba warstw w sieci</a:t>
            </a:r>
            <a:endParaRPr lang="pl-PL" dirty="0"/>
          </a:p>
          <a:p>
            <a:pPr lvl="1"/>
            <a:r>
              <a:rPr lang="pl-PL" dirty="0" smtClean="0"/>
              <a:t>Liczba filtrów</a:t>
            </a:r>
            <a:endParaRPr lang="pl-PL" dirty="0"/>
          </a:p>
          <a:p>
            <a:pPr lvl="1"/>
            <a:r>
              <a:rPr lang="pl-PL" dirty="0" smtClean="0"/>
              <a:t>Współczynnik uczenia</a:t>
            </a:r>
            <a:endParaRPr lang="pl-PL" dirty="0"/>
          </a:p>
          <a:p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l-PL" dirty="0" smtClean="0"/>
              <a:t>Jak możemy wyuczyć filtry?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l-PL" sz="2400" dirty="0" smtClean="0"/>
              <a:t>Używając BP</a:t>
            </a:r>
            <a:endParaRPr lang="pl-PL" sz="2400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idx="13"/>
          </p:nvPr>
        </p:nvSpPr>
        <p:spPr>
          <a:xfrm>
            <a:off x="6528048" y="1120626"/>
            <a:ext cx="4176464" cy="508175"/>
          </a:xfrm>
        </p:spPr>
        <p:txBody>
          <a:bodyPr>
            <a:normAutofit/>
          </a:bodyPr>
          <a:lstStyle/>
          <a:p>
            <a:r>
              <a:rPr lang="pl-PL" sz="2400" dirty="0" err="1" smtClean="0"/>
              <a:t>Parametery</a:t>
            </a:r>
            <a:r>
              <a:rPr lang="pl-PL" sz="2400" dirty="0" smtClean="0"/>
              <a:t> </a:t>
            </a:r>
            <a:r>
              <a:rPr lang="pl-PL" sz="2400" dirty="0"/>
              <a:t>&amp; </a:t>
            </a:r>
            <a:r>
              <a:rPr lang="pl-PL" sz="2400" dirty="0" err="1" smtClean="0"/>
              <a:t>hiperparametry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2299512048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Symbol zastępczy tekstu 3"/>
          <p:cNvSpPr>
            <a:spLocks noGrp="1"/>
          </p:cNvSpPr>
          <p:nvPr>
            <p:ph type="body" idx="12"/>
          </p:nvPr>
        </p:nvSpPr>
        <p:spPr>
          <a:xfrm>
            <a:off x="2279650" y="115889"/>
            <a:ext cx="8388350" cy="865187"/>
          </a:xfrm>
        </p:spPr>
        <p:txBody>
          <a:bodyPr/>
          <a:lstStyle/>
          <a:p>
            <a:r>
              <a:rPr lang="pl-PL" altLang="pl-PL" dirty="0" smtClean="0"/>
              <a:t> MLP  a sieć </a:t>
            </a:r>
            <a:r>
              <a:rPr lang="pl-PL" altLang="pl-PL" dirty="0" err="1" smtClean="0"/>
              <a:t>konwolucyjna</a:t>
            </a:r>
            <a:endParaRPr lang="pl-PL" altLang="pl-PL" dirty="0" smtClean="0"/>
          </a:p>
        </p:txBody>
      </p:sp>
      <p:sp>
        <p:nvSpPr>
          <p:cNvPr id="17413" name="Symbol zastępczy tekstu 4"/>
          <p:cNvSpPr>
            <a:spLocks noGrp="1"/>
          </p:cNvSpPr>
          <p:nvPr>
            <p:ph type="body" idx="10"/>
          </p:nvPr>
        </p:nvSpPr>
        <p:spPr>
          <a:xfrm>
            <a:off x="2279651" y="1120775"/>
            <a:ext cx="4049713" cy="508000"/>
          </a:xfrm>
        </p:spPr>
        <p:txBody>
          <a:bodyPr/>
          <a:lstStyle/>
          <a:p>
            <a:r>
              <a:rPr lang="pl-PL" altLang="pl-PL" sz="2400" dirty="0"/>
              <a:t>MLP</a:t>
            </a:r>
          </a:p>
        </p:txBody>
      </p:sp>
      <p:sp>
        <p:nvSpPr>
          <p:cNvPr id="17414" name="Symbol zastępczy tekstu 5"/>
          <p:cNvSpPr>
            <a:spLocks noGrp="1"/>
          </p:cNvSpPr>
          <p:nvPr>
            <p:ph type="body" idx="13"/>
          </p:nvPr>
        </p:nvSpPr>
        <p:spPr>
          <a:xfrm>
            <a:off x="6527800" y="1120775"/>
            <a:ext cx="4051300" cy="508000"/>
          </a:xfrm>
        </p:spPr>
        <p:txBody>
          <a:bodyPr/>
          <a:lstStyle/>
          <a:p>
            <a:r>
              <a:rPr lang="pl-PL" altLang="pl-PL" sz="2400" dirty="0" err="1"/>
              <a:t>Convolution</a:t>
            </a:r>
            <a:endParaRPr lang="pl-PL" alt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6522658" y="5913956"/>
            <a:ext cx="2894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Mamy tylko </a:t>
            </a:r>
            <a:r>
              <a:rPr lang="en-GB" b="1" dirty="0" smtClean="0">
                <a:solidFill>
                  <a:srgbClr val="C00000"/>
                </a:solidFill>
              </a:rPr>
              <a:t>9</a:t>
            </a:r>
            <a:r>
              <a:rPr lang="en-GB" dirty="0" smtClean="0"/>
              <a:t> parameter</a:t>
            </a:r>
            <a:r>
              <a:rPr lang="pl-PL" dirty="0" smtClean="0"/>
              <a:t>ów,</a:t>
            </a:r>
            <a:r>
              <a:rPr lang="en-GB" dirty="0" smtClean="0"/>
              <a:t> </a:t>
            </a:r>
            <a:endParaRPr lang="pl-PL" dirty="0"/>
          </a:p>
          <a:p>
            <a:r>
              <a:rPr lang="pl-PL" dirty="0"/>
              <a:t>d</a:t>
            </a:r>
            <a:r>
              <a:rPr lang="pl-PL" dirty="0" smtClean="0"/>
              <a:t>zięki </a:t>
            </a:r>
            <a:r>
              <a:rPr lang="pl-PL" b="1" dirty="0" smtClean="0">
                <a:solidFill>
                  <a:srgbClr val="C00000"/>
                </a:solidFill>
              </a:rPr>
              <a:t>lokalnym </a:t>
            </a:r>
            <a:r>
              <a:rPr lang="pl-PL" dirty="0" smtClean="0"/>
              <a:t>połączeniom</a:t>
            </a:r>
            <a:endParaRPr lang="pl-PL" dirty="0"/>
          </a:p>
        </p:txBody>
      </p:sp>
      <p:sp>
        <p:nvSpPr>
          <p:cNvPr id="8" name="Symbol zastępczy zawartości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endParaRPr lang="pl-PL" dirty="0"/>
          </a:p>
          <a:p>
            <a:pPr marL="0" indent="0">
              <a:buNone/>
            </a:pPr>
            <a:r>
              <a:rPr lang="pl-PL" dirty="0" smtClean="0"/>
              <a:t> </a:t>
            </a:r>
            <a:endParaRPr lang="pl-PL" dirty="0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881" y="1628800"/>
            <a:ext cx="3905771" cy="1908410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262" y="1652809"/>
            <a:ext cx="4121058" cy="1488160"/>
          </a:xfrm>
          <a:prstGeom prst="rect">
            <a:avLst/>
          </a:prstGeom>
        </p:spPr>
      </p:pic>
      <p:pic>
        <p:nvPicPr>
          <p:cNvPr id="13" name="Obraz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310" y="5406020"/>
            <a:ext cx="4211960" cy="507936"/>
          </a:xfrm>
          <a:prstGeom prst="rect">
            <a:avLst/>
          </a:prstGeom>
        </p:spPr>
      </p:pic>
      <p:pic>
        <p:nvPicPr>
          <p:cNvPr id="14" name="Obraz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825" y="5367092"/>
            <a:ext cx="4176464" cy="546865"/>
          </a:xfrm>
          <a:prstGeom prst="rect">
            <a:avLst/>
          </a:prstGeom>
        </p:spPr>
      </p:pic>
      <p:sp>
        <p:nvSpPr>
          <p:cNvPr id="15" name="Prostokąt 14"/>
          <p:cNvSpPr/>
          <p:nvPr/>
        </p:nvSpPr>
        <p:spPr>
          <a:xfrm>
            <a:off x="2279576" y="3567191"/>
            <a:ext cx="8654662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175"/>
              </a:spcBef>
            </a:pPr>
            <a:r>
              <a:rPr lang="pl-PL" spc="-5" dirty="0" err="1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Pzryjmijmy</a:t>
            </a:r>
            <a:r>
              <a:rPr lang="pl-PL" spc="-5" dirty="0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, ze mamy obraz </a:t>
            </a:r>
            <a:r>
              <a:rPr lang="en-GB" spc="-5" dirty="0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4×4 </a:t>
            </a:r>
            <a:r>
              <a:rPr lang="pl-PL" spc="-5" dirty="0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i dokonujemy przekształcenia na siatkę</a:t>
            </a:r>
            <a:r>
              <a:rPr lang="en-GB" spc="-5" dirty="0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 2×2. 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Prostokąt 15"/>
          <p:cNvSpPr/>
          <p:nvPr/>
        </p:nvSpPr>
        <p:spPr>
          <a:xfrm>
            <a:off x="2166310" y="4003448"/>
            <a:ext cx="4163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spc="-5" dirty="0" smtClean="0">
                <a:solidFill>
                  <a:srgbClr val="C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Dla </a:t>
            </a:r>
            <a:r>
              <a:rPr lang="pl-PL" b="1" spc="-5" dirty="0">
                <a:solidFill>
                  <a:srgbClr val="C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MLP</a:t>
            </a:r>
            <a:r>
              <a:rPr lang="pl-PL" spc="-5" dirty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, </a:t>
            </a:r>
            <a:r>
              <a:rPr lang="pl-PL" spc="-5" dirty="0" err="1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przekształacamy</a:t>
            </a:r>
            <a:r>
              <a:rPr lang="pl-PL" spc="-5" dirty="0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 wejście</a:t>
            </a:r>
            <a:r>
              <a:rPr lang="en-GB" spc="-5" dirty="0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pc="-5" dirty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4×4 </a:t>
            </a:r>
            <a:r>
              <a:rPr lang="pl-PL" spc="-5" dirty="0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na wektor o  </a:t>
            </a:r>
            <a:r>
              <a:rPr lang="en-GB" spc="-5" dirty="0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16</a:t>
            </a:r>
            <a:r>
              <a:rPr lang="pl-PL" spc="-5" dirty="0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pl-PL" spc="-5" dirty="0" err="1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wspólrzędnych</a:t>
            </a:r>
            <a:r>
              <a:rPr lang="en-GB" spc="-5" dirty="0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, </a:t>
            </a:r>
            <a:endParaRPr lang="pl-PL" spc="-5" dirty="0">
              <a:latin typeface="Georgia" panose="02040502050405020303" pitchFamily="18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r>
              <a:rPr lang="pl-PL" spc="-5" dirty="0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Macierz wag</a:t>
            </a:r>
            <a:r>
              <a:rPr lang="en-GB" spc="-5" dirty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 </a:t>
            </a:r>
            <a:r>
              <a:rPr lang="en-GB" b="1" spc="-5" dirty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W </a:t>
            </a:r>
            <a:r>
              <a:rPr lang="pl-PL" spc="-5" dirty="0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w warstwie ma 64 </a:t>
            </a:r>
            <a:r>
              <a:rPr lang="pl-PL" spc="-5" dirty="0" err="1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parametery</a:t>
            </a:r>
            <a:r>
              <a:rPr lang="en-GB" spc="-5" dirty="0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:</a:t>
            </a:r>
            <a:endParaRPr lang="pl-PL" dirty="0"/>
          </a:p>
        </p:txBody>
      </p:sp>
      <p:sp>
        <p:nvSpPr>
          <p:cNvPr id="17" name="Prostokąt 16"/>
          <p:cNvSpPr/>
          <p:nvPr/>
        </p:nvSpPr>
        <p:spPr>
          <a:xfrm>
            <a:off x="6311216" y="3925990"/>
            <a:ext cx="4304105" cy="127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l-PL" b="1" spc="-5" dirty="0">
                <a:solidFill>
                  <a:srgbClr val="C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CNN </a:t>
            </a:r>
            <a:r>
              <a:rPr lang="pl-PL" spc="-5" dirty="0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z jądrem </a:t>
            </a:r>
            <a:r>
              <a:rPr lang="en-GB" b="1" spc="-5" dirty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K </a:t>
            </a:r>
            <a:r>
              <a:rPr lang="pl-PL" spc="-5" dirty="0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o rozmiarze </a:t>
            </a:r>
            <a:r>
              <a:rPr lang="en-GB" spc="-5" dirty="0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pc="-5" dirty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3 </a:t>
            </a:r>
            <a:r>
              <a:rPr lang="pl-PL" spc="-5" dirty="0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na wejściu </a:t>
            </a:r>
            <a:r>
              <a:rPr lang="en-GB" spc="-5" dirty="0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4×4 </a:t>
            </a:r>
            <a:r>
              <a:rPr lang="pl-PL" spc="-5" dirty="0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daje wyjście </a:t>
            </a:r>
            <a:r>
              <a:rPr lang="en-GB" spc="-5" dirty="0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pc="-5" dirty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2×2 </a:t>
            </a:r>
            <a:r>
              <a:rPr lang="pl-PL" spc="-5" dirty="0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odpowiednia macierz transformacji wygląda następująco</a:t>
            </a:r>
            <a:r>
              <a:rPr lang="en-GB" spc="-5" dirty="0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Prostokąt 18"/>
          <p:cNvSpPr/>
          <p:nvPr/>
        </p:nvSpPr>
        <p:spPr>
          <a:xfrm>
            <a:off x="2134306" y="5968649"/>
            <a:ext cx="443891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V</a:t>
            </a:r>
            <a:r>
              <a:rPr lang="pl-PL" sz="1400" dirty="0"/>
              <a:t>.</a:t>
            </a:r>
            <a:r>
              <a:rPr lang="en-US" sz="1400" dirty="0"/>
              <a:t> </a:t>
            </a:r>
            <a:r>
              <a:rPr lang="en-US" sz="1400" dirty="0" err="1"/>
              <a:t>Dumoulin</a:t>
            </a:r>
            <a:r>
              <a:rPr lang="pl-PL" sz="1400" dirty="0"/>
              <a:t>, </a:t>
            </a:r>
            <a:r>
              <a:rPr lang="en-US" sz="1400" dirty="0"/>
              <a:t>F</a:t>
            </a:r>
            <a:r>
              <a:rPr lang="pl-PL" sz="1400" dirty="0"/>
              <a:t>.</a:t>
            </a:r>
            <a:r>
              <a:rPr lang="en-US" sz="1400" dirty="0"/>
              <a:t> </a:t>
            </a:r>
            <a:r>
              <a:rPr lang="en-US" sz="1400" dirty="0" err="1"/>
              <a:t>Visin</a:t>
            </a:r>
            <a:r>
              <a:rPr lang="pl-PL" sz="1400" dirty="0"/>
              <a:t>: </a:t>
            </a:r>
            <a:r>
              <a:rPr lang="en-US" sz="1400" dirty="0"/>
              <a:t>A guide to convolution arithmetic for deep learning</a:t>
            </a:r>
            <a:r>
              <a:rPr lang="pl-PL" sz="1400" dirty="0"/>
              <a:t>,</a:t>
            </a:r>
          </a:p>
          <a:p>
            <a:r>
              <a:rPr lang="pl-PL" sz="1400" dirty="0"/>
              <a:t>https://arxiv.org/pdf/1603.07285.pdf</a:t>
            </a:r>
          </a:p>
        </p:txBody>
      </p:sp>
      <p:sp>
        <p:nvSpPr>
          <p:cNvPr id="20" name="Prostokąt 19"/>
          <p:cNvSpPr/>
          <p:nvPr/>
        </p:nvSpPr>
        <p:spPr>
          <a:xfrm>
            <a:off x="6606908" y="3105836"/>
            <a:ext cx="39721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dirty="0" err="1"/>
              <a:t>Credit</a:t>
            </a:r>
            <a:r>
              <a:rPr lang="pl-PL" sz="1200" dirty="0"/>
              <a:t>: http://cs231n.github.io/convolutional-networks/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1311744974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l-PL" dirty="0" smtClean="0"/>
              <a:t>Różne funkcje aktywacji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100" name="Picture 4" descr="https://cdn-images-1.medium.com/max/1200/1*rIiBaH5IMVPaE5BM-n7VZ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432" y="1613953"/>
            <a:ext cx="6705969" cy="522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115821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idx="10"/>
          </p:nvPr>
        </p:nvSpPr>
        <p:spPr>
          <a:xfrm>
            <a:off x="5682391" y="3270081"/>
            <a:ext cx="4865141" cy="2016224"/>
          </a:xfrm>
        </p:spPr>
        <p:txBody>
          <a:bodyPr/>
          <a:lstStyle/>
          <a:p>
            <a:r>
              <a:rPr lang="pl-PL" b="1" dirty="0" smtClean="0"/>
              <a:t>URSZULA MARKOWSKA-KACZMAR</a:t>
            </a:r>
          </a:p>
          <a:p>
            <a:r>
              <a:rPr lang="pl-PL" dirty="0" smtClean="0"/>
              <a:t>Katedra Inteligencji Obliczeniowej</a:t>
            </a:r>
          </a:p>
          <a:p>
            <a:r>
              <a:rPr lang="pl-PL" dirty="0" smtClean="0"/>
              <a:t>Wydział Informatyki i Zarządzania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idx="11"/>
          </p:nvPr>
        </p:nvSpPr>
        <p:spPr>
          <a:xfrm>
            <a:off x="5807968" y="404664"/>
            <a:ext cx="4734083" cy="2736304"/>
          </a:xfrm>
        </p:spPr>
        <p:txBody>
          <a:bodyPr/>
          <a:lstStyle/>
          <a:p>
            <a:r>
              <a:rPr lang="pl-PL" sz="4000" dirty="0"/>
              <a:t>Sieci neuronowe</a:t>
            </a:r>
          </a:p>
          <a:p>
            <a:r>
              <a:rPr lang="pl-PL" sz="3200" dirty="0"/>
              <a:t>S</a:t>
            </a:r>
            <a:r>
              <a:rPr lang="pl-PL" sz="3200" dirty="0" smtClean="0"/>
              <a:t>ieci </a:t>
            </a:r>
            <a:r>
              <a:rPr lang="pl-PL" sz="3200" dirty="0" err="1" smtClean="0"/>
              <a:t>konwolucyjne</a:t>
            </a:r>
            <a:endParaRPr lang="pl-PL" sz="3200" dirty="0"/>
          </a:p>
        </p:txBody>
      </p:sp>
      <p:sp>
        <p:nvSpPr>
          <p:cNvPr id="7" name="Prostokąt 6"/>
          <p:cNvSpPr/>
          <p:nvPr/>
        </p:nvSpPr>
        <p:spPr>
          <a:xfrm>
            <a:off x="261257" y="6142520"/>
            <a:ext cx="1108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Wyk. </a:t>
            </a:r>
            <a:r>
              <a:rPr lang="pl-PL" sz="2400" dirty="0" smtClean="0">
                <a:solidFill>
                  <a:schemeClr val="bg1"/>
                </a:solidFill>
              </a:rPr>
              <a:t>7.</a:t>
            </a:r>
            <a:endParaRPr lang="pl-PL" sz="2400" dirty="0">
              <a:solidFill>
                <a:schemeClr val="bg1"/>
              </a:solidFill>
            </a:endParaRPr>
          </a:p>
        </p:txBody>
      </p:sp>
      <p:pic>
        <p:nvPicPr>
          <p:cNvPr id="62468" name="Picture 4" descr="https://encrypted-tbn0.gstatic.com/images?q=tbn:ANd9GcRg26JpzOwbkPrWy7Z1tw4y-dQyuAWJAZTHuQ9GdFtOyzCdha7TXQ"/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6" r="26196"/>
          <a:stretch>
            <a:fillRect/>
          </a:stretch>
        </p:blipFill>
        <p:spPr bwMode="auto">
          <a:xfrm>
            <a:off x="1559497" y="332657"/>
            <a:ext cx="3325381" cy="488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168304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Symbol zastępczy tekstu 3"/>
          <p:cNvSpPr>
            <a:spLocks noGrp="1"/>
          </p:cNvSpPr>
          <p:nvPr>
            <p:ph type="body" idx="12"/>
          </p:nvPr>
        </p:nvSpPr>
        <p:spPr>
          <a:xfrm>
            <a:off x="2273712" y="39000"/>
            <a:ext cx="8262938" cy="865187"/>
          </a:xfrm>
        </p:spPr>
        <p:txBody>
          <a:bodyPr/>
          <a:lstStyle/>
          <a:p>
            <a:r>
              <a:rPr lang="pl-PL" altLang="pl-PL" dirty="0" smtClean="0"/>
              <a:t>Wiele </a:t>
            </a:r>
            <a:r>
              <a:rPr lang="pl-PL" altLang="pl-PL" dirty="0" err="1" smtClean="0"/>
              <a:t>kanałow</a:t>
            </a:r>
            <a:endParaRPr lang="pl-PL" altLang="pl-PL" dirty="0" smtClean="0"/>
          </a:p>
        </p:txBody>
      </p:sp>
      <p:sp>
        <p:nvSpPr>
          <p:cNvPr id="17413" name="Symbol zastępczy tekstu 4"/>
          <p:cNvSpPr>
            <a:spLocks noGrp="1"/>
          </p:cNvSpPr>
          <p:nvPr>
            <p:ph type="body" idx="10"/>
          </p:nvPr>
        </p:nvSpPr>
        <p:spPr>
          <a:xfrm>
            <a:off x="2200754" y="954919"/>
            <a:ext cx="4207505" cy="508000"/>
          </a:xfrm>
        </p:spPr>
        <p:txBody>
          <a:bodyPr/>
          <a:lstStyle/>
          <a:p>
            <a:r>
              <a:rPr lang="pl-PL" altLang="pl-PL" sz="2400" dirty="0" smtClean="0"/>
              <a:t>Obraz kolorowy – 3 kanały RGB</a:t>
            </a:r>
            <a:endParaRPr lang="pl-PL" altLang="pl-PL" sz="2400" dirty="0"/>
          </a:p>
        </p:txBody>
      </p:sp>
      <p:sp>
        <p:nvSpPr>
          <p:cNvPr id="17414" name="Symbol zastępczy tekstu 5"/>
          <p:cNvSpPr>
            <a:spLocks noGrp="1"/>
          </p:cNvSpPr>
          <p:nvPr>
            <p:ph type="body" idx="13"/>
          </p:nvPr>
        </p:nvSpPr>
        <p:spPr>
          <a:xfrm>
            <a:off x="6414168" y="959437"/>
            <a:ext cx="4051300" cy="508000"/>
          </a:xfrm>
        </p:spPr>
        <p:txBody>
          <a:bodyPr/>
          <a:lstStyle/>
          <a:p>
            <a:endParaRPr lang="pl-PL" alt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6294233" y="5492904"/>
            <a:ext cx="4689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 smtClean="0"/>
              <a:t>Jedno </a:t>
            </a:r>
            <a:r>
              <a:rPr lang="pl-PL" sz="1600" b="1" dirty="0" smtClean="0">
                <a:solidFill>
                  <a:srgbClr val="C00000"/>
                </a:solidFill>
              </a:rPr>
              <a:t>jądro </a:t>
            </a:r>
            <a:r>
              <a:rPr lang="pl-PL" sz="1600" b="1" dirty="0">
                <a:solidFill>
                  <a:srgbClr val="C00000"/>
                </a:solidFill>
              </a:rPr>
              <a:t>(</a:t>
            </a:r>
            <a:r>
              <a:rPr lang="pl-PL" sz="1600" b="1" dirty="0" smtClean="0">
                <a:solidFill>
                  <a:srgbClr val="C00000"/>
                </a:solidFill>
              </a:rPr>
              <a:t>filtr</a:t>
            </a:r>
            <a:r>
              <a:rPr lang="pl-PL" sz="1600" b="1" dirty="0">
                <a:solidFill>
                  <a:srgbClr val="C00000"/>
                </a:solidFill>
              </a:rPr>
              <a:t>)</a:t>
            </a:r>
            <a:r>
              <a:rPr lang="en-GB" sz="1600" dirty="0"/>
              <a:t> </a:t>
            </a:r>
            <a:r>
              <a:rPr lang="pl-PL" sz="1600" dirty="0" smtClean="0"/>
              <a:t>dla każdego pojedynczego kanału</a:t>
            </a:r>
            <a:r>
              <a:rPr lang="en-GB" sz="1600" dirty="0" smtClean="0"/>
              <a:t> </a:t>
            </a:r>
            <a:endParaRPr lang="pl-PL" sz="1600" dirty="0"/>
          </a:p>
          <a:p>
            <a:r>
              <a:rPr lang="pl-PL" sz="1600" b="1" dirty="0" smtClean="0">
                <a:solidFill>
                  <a:srgbClr val="C00000"/>
                </a:solidFill>
              </a:rPr>
              <a:t>kanału,  (mapy aktywacji)</a:t>
            </a:r>
            <a:endParaRPr lang="pl-PL" sz="1600" b="1" dirty="0">
              <a:solidFill>
                <a:srgbClr val="C00000"/>
              </a:solidFill>
            </a:endParaRPr>
          </a:p>
          <a:p>
            <a:r>
              <a:rPr lang="pl-PL" sz="1600" dirty="0" smtClean="0"/>
              <a:t>Każde jądro jest </a:t>
            </a:r>
            <a:r>
              <a:rPr lang="en-GB" sz="1600" b="1" dirty="0" err="1" smtClean="0">
                <a:solidFill>
                  <a:srgbClr val="C00000"/>
                </a:solidFill>
              </a:rPr>
              <a:t>uni</a:t>
            </a:r>
            <a:r>
              <a:rPr lang="pl-PL" sz="1600" b="1" dirty="0" err="1" smtClean="0">
                <a:solidFill>
                  <a:srgbClr val="C00000"/>
                </a:solidFill>
              </a:rPr>
              <a:t>kalne</a:t>
            </a:r>
            <a:r>
              <a:rPr lang="pl-PL" sz="1600" b="1" dirty="0" smtClean="0">
                <a:solidFill>
                  <a:srgbClr val="C00000"/>
                </a:solidFill>
              </a:rPr>
              <a:t>.</a:t>
            </a:r>
            <a:endParaRPr lang="pl-PL" sz="1600" b="1" dirty="0">
              <a:solidFill>
                <a:srgbClr val="C00000"/>
              </a:solidFill>
            </a:endParaRPr>
          </a:p>
        </p:txBody>
      </p:sp>
      <p:sp>
        <p:nvSpPr>
          <p:cNvPr id="10" name="pole tekstowe 9"/>
          <p:cNvSpPr txBox="1"/>
          <p:nvPr/>
        </p:nvSpPr>
        <p:spPr>
          <a:xfrm>
            <a:off x="2080506" y="2509477"/>
            <a:ext cx="4070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Trzy kanały dla każdego komponentu RGB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2790248" y="2224518"/>
            <a:ext cx="2130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pl-PL" sz="1400" dirty="0">
                <a:latin typeface="Segoe UI" panose="020B0502040204020203" pitchFamily="34" charset="0"/>
                <a:ea typeface="Times New Roman" panose="02020603050405020304" pitchFamily="18" charset="0"/>
              </a:rPr>
              <a:t>(</a:t>
            </a:r>
            <a:r>
              <a:rPr lang="pl-PL" sz="1400" dirty="0" err="1">
                <a:latin typeface="Segoe UI" panose="020B0502040204020203" pitchFamily="34" charset="0"/>
                <a:ea typeface="Times New Roman" panose="02020603050405020304" pitchFamily="18" charset="0"/>
              </a:rPr>
              <a:t>Credit</a:t>
            </a:r>
            <a:r>
              <a:rPr lang="pl-PL" sz="1400" dirty="0">
                <a:latin typeface="Segoe UI" panose="020B0502040204020203" pitchFamily="34" charset="0"/>
                <a:ea typeface="Times New Roman" panose="02020603050405020304" pitchFamily="18" charset="0"/>
              </a:rPr>
              <a:t>: </a:t>
            </a:r>
            <a:r>
              <a:rPr lang="pl-PL" sz="1400" dirty="0" err="1">
                <a:solidFill>
                  <a:srgbClr val="0000FF"/>
                </a:solidFill>
                <a:latin typeface="Segoe UI" panose="020B0502040204020203" pitchFamily="34" charset="0"/>
                <a:ea typeface="Times New Roman" panose="02020603050405020304" pitchFamily="18" charset="0"/>
                <a:hlinkClick r:id="rId2"/>
              </a:rPr>
              <a:t>Andre</a:t>
            </a:r>
            <a:r>
              <a:rPr lang="pl-PL" sz="1400" dirty="0">
                <a:solidFill>
                  <a:srgbClr val="0000FF"/>
                </a:solidFill>
                <a:latin typeface="Segoe UI" panose="020B0502040204020203" pitchFamily="34" charset="0"/>
                <a:ea typeface="Times New Roman" panose="02020603050405020304" pitchFamily="18" charset="0"/>
                <a:hlinkClick r:id="rId2"/>
              </a:rPr>
              <a:t> </a:t>
            </a:r>
            <a:r>
              <a:rPr lang="pl-PL" sz="1400" dirty="0" err="1">
                <a:solidFill>
                  <a:srgbClr val="0000FF"/>
                </a:solidFill>
                <a:latin typeface="Segoe UI" panose="020B0502040204020203" pitchFamily="34" charset="0"/>
                <a:ea typeface="Times New Roman" panose="02020603050405020304" pitchFamily="18" charset="0"/>
                <a:hlinkClick r:id="rId2"/>
              </a:rPr>
              <a:t>Mouton</a:t>
            </a:r>
            <a:r>
              <a:rPr lang="pl-PL" sz="1400" dirty="0">
                <a:latin typeface="Segoe UI" panose="020B0502040204020203" pitchFamily="34" charset="0"/>
                <a:ea typeface="Times New Roman" panose="02020603050405020304" pitchFamily="18" charset="0"/>
              </a:rPr>
              <a:t>)</a:t>
            </a:r>
            <a:endParaRPr lang="pl-PL" sz="1400" dirty="0"/>
          </a:p>
        </p:txBody>
      </p:sp>
      <p:pic>
        <p:nvPicPr>
          <p:cNvPr id="1026" name="Picture 2" descr="https://cdn-images-1.medium.com/max/2000/1*8dx6nxpUh2JqvYWPadTwMQ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536" y="2952945"/>
            <a:ext cx="3916090" cy="14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rostokąt 11"/>
          <p:cNvSpPr/>
          <p:nvPr/>
        </p:nvSpPr>
        <p:spPr>
          <a:xfrm>
            <a:off x="2260810" y="4365862"/>
            <a:ext cx="40524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spc="-5" dirty="0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Dla każdego kanału jedno jądro</a:t>
            </a:r>
            <a:r>
              <a:rPr lang="en-GB" sz="1600" spc="-5" dirty="0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GB" sz="1600" spc="-5" dirty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channel, </a:t>
            </a:r>
            <a:endParaRPr lang="pl-PL" sz="1600" spc="-5" dirty="0">
              <a:latin typeface="Georgia" panose="02040502050405020303" pitchFamily="18" charset="0"/>
              <a:ea typeface="Times New Roman" panose="02020603050405020304" pitchFamily="18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https://cdn-images-1.medium.com/max/2000/1*CYB2dyR3EhFs1xNLK8ewiA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366" y="4908011"/>
            <a:ext cx="3984260" cy="158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rostokąt 10"/>
          <p:cNvSpPr/>
          <p:nvPr/>
        </p:nvSpPr>
        <p:spPr>
          <a:xfrm>
            <a:off x="2212322" y="6323901"/>
            <a:ext cx="38411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spc="-5" dirty="0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Filtr jako całość jest jeden dla </a:t>
            </a:r>
            <a:r>
              <a:rPr lang="pl-PL" sz="1600" spc="-5" dirty="0" err="1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całageo</a:t>
            </a:r>
            <a:r>
              <a:rPr lang="pl-PL" sz="1600" spc="-5" dirty="0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 kanału wyjściowego</a:t>
            </a:r>
            <a:r>
              <a:rPr lang="en-GB" sz="1600" spc="-5" dirty="0" smtClean="0">
                <a:latin typeface="Georgia" panose="02040502050405020303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endParaRPr lang="pl-PL" sz="1600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9086" y="1526667"/>
            <a:ext cx="4225082" cy="803796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1272" y="1686432"/>
            <a:ext cx="4211992" cy="1980184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8528266" y="3938822"/>
            <a:ext cx="18671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 smtClean="0">
                <a:solidFill>
                  <a:srgbClr val="C00000"/>
                </a:solidFill>
              </a:rPr>
              <a:t>Mapa cech=</a:t>
            </a:r>
            <a:endParaRPr lang="pl-PL" b="1" dirty="0">
              <a:solidFill>
                <a:srgbClr val="C00000"/>
              </a:solidFill>
            </a:endParaRPr>
          </a:p>
          <a:p>
            <a:r>
              <a:rPr lang="pl-PL" b="1" dirty="0" smtClean="0">
                <a:solidFill>
                  <a:srgbClr val="C00000"/>
                </a:solidFill>
              </a:rPr>
              <a:t>Mapa aktywacji =</a:t>
            </a:r>
            <a:endParaRPr lang="pl-PL" b="1" dirty="0">
              <a:solidFill>
                <a:srgbClr val="C00000"/>
              </a:solidFill>
            </a:endParaRPr>
          </a:p>
          <a:p>
            <a:r>
              <a:rPr lang="pl-PL" b="1" dirty="0" smtClean="0">
                <a:solidFill>
                  <a:srgbClr val="C00000"/>
                </a:solidFill>
              </a:rPr>
              <a:t>kanał</a:t>
            </a:r>
            <a:endParaRPr lang="pl-PL" b="1" dirty="0">
              <a:solidFill>
                <a:srgbClr val="C00000"/>
              </a:solidFill>
            </a:endParaRPr>
          </a:p>
        </p:txBody>
      </p:sp>
      <p:sp>
        <p:nvSpPr>
          <p:cNvPr id="14" name="Strzałka w górę 13"/>
          <p:cNvSpPr/>
          <p:nvPr/>
        </p:nvSpPr>
        <p:spPr>
          <a:xfrm>
            <a:off x="9928321" y="3434223"/>
            <a:ext cx="237939" cy="6480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04424723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Symbol zastępczy tekstu 3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dirty="0"/>
              <a:t>Uczenie warstw </a:t>
            </a:r>
            <a:r>
              <a:rPr lang="pl-PL" dirty="0" err="1"/>
              <a:t>konwolucyjnych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44683220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Sieć </a:t>
            </a:r>
            <a:r>
              <a:rPr lang="pl-PL" dirty="0" err="1" smtClean="0"/>
              <a:t>konwolucyjna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16" y="1807436"/>
            <a:ext cx="11342575" cy="373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4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obliczamy błędy w MLP?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3" y="1443007"/>
            <a:ext cx="8791485" cy="5287772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288898" y="6488668"/>
            <a:ext cx="8266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/>
              <a:t>Na podstawie: https://grzegorzgwardys.wordpress.com/author/grzegorzgwardys/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773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Sieć CNN też jest jednokierunkowa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02" y="1471732"/>
            <a:ext cx="9583972" cy="526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2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Sieć CNN z jedną warstwą </a:t>
            </a:r>
            <a:r>
              <a:rPr lang="pl-PL" dirty="0" err="1" smtClean="0"/>
              <a:t>konwolucyjną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85" y="1797250"/>
            <a:ext cx="9409043" cy="513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5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Obliczanie błędów dla CNN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54" y="1375155"/>
            <a:ext cx="5822546" cy="5390984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101" y="1903517"/>
            <a:ext cx="6158395" cy="351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4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To też jest </a:t>
            </a:r>
            <a:r>
              <a:rPr lang="pl-PL" dirty="0" err="1" smtClean="0"/>
              <a:t>konwolucja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6" y="1477523"/>
            <a:ext cx="7316028" cy="491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zmieniamy wagi w MLP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Błąd dla j-tego neuronu</a:t>
            </a:r>
          </a:p>
          <a:p>
            <a:endParaRPr lang="pl-PL" dirty="0"/>
          </a:p>
          <a:p>
            <a:endParaRPr lang="pl-PL" dirty="0" smtClean="0"/>
          </a:p>
          <a:p>
            <a:r>
              <a:rPr lang="pl-PL" dirty="0" smtClean="0"/>
              <a:t>Gdzie      jest całkowitym pobudzeniem</a:t>
            </a:r>
          </a:p>
          <a:p>
            <a:endParaRPr lang="pl-PL" dirty="0" smtClean="0"/>
          </a:p>
          <a:p>
            <a:endParaRPr lang="pl-PL" dirty="0" smtClean="0"/>
          </a:p>
          <a:p>
            <a:r>
              <a:rPr lang="pl-PL" dirty="0" smtClean="0"/>
              <a:t>Natomiast      jest wyjściem po przetworzeniu przez funkcję aktywacji</a:t>
            </a:r>
          </a:p>
          <a:p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878" y="2516794"/>
            <a:ext cx="1333500" cy="695325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408" y="3903288"/>
            <a:ext cx="3114675" cy="97155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89" y="3205279"/>
            <a:ext cx="438150" cy="70485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0931" y="5713177"/>
            <a:ext cx="1401267" cy="598723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5382" y="4874837"/>
            <a:ext cx="438150" cy="54292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9014" y="5003425"/>
            <a:ext cx="27622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6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46151" y="206099"/>
            <a:ext cx="10515600" cy="1325563"/>
          </a:xfrm>
        </p:spPr>
        <p:txBody>
          <a:bodyPr/>
          <a:lstStyle/>
          <a:p>
            <a:r>
              <a:rPr lang="pl-PL" dirty="0" smtClean="0"/>
              <a:t>Przechodzimy od MLP do CNN</a:t>
            </a:r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10" y="2409973"/>
            <a:ext cx="10176774" cy="1095375"/>
          </a:xfrm>
          <a:prstGeom prst="rect">
            <a:avLst/>
          </a:prstGeom>
        </p:spPr>
      </p:pic>
      <p:sp>
        <p:nvSpPr>
          <p:cNvPr id="7" name="Symbol zastępczy zawartości 6"/>
          <p:cNvSpPr>
            <a:spLocks noGrp="1"/>
          </p:cNvSpPr>
          <p:nvPr>
            <p:ph idx="1"/>
          </p:nvPr>
        </p:nvSpPr>
        <p:spPr>
          <a:xfrm>
            <a:off x="1087004" y="1353089"/>
            <a:ext cx="10515600" cy="4934012"/>
          </a:xfrm>
        </p:spPr>
        <p:txBody>
          <a:bodyPr/>
          <a:lstStyle/>
          <a:p>
            <a:r>
              <a:rPr lang="pl-PL" dirty="0" smtClean="0"/>
              <a:t>Mnożenie macierzy zastępujemy </a:t>
            </a:r>
            <a:r>
              <a:rPr lang="pl-PL" dirty="0" err="1" smtClean="0"/>
              <a:t>konwolucją</a:t>
            </a:r>
            <a:r>
              <a:rPr lang="pl-PL" dirty="0" smtClean="0"/>
              <a:t> - * (neuron ma pozycję (</a:t>
            </a:r>
            <a:r>
              <a:rPr lang="pl-PL" dirty="0" err="1" smtClean="0"/>
              <a:t>x,y</a:t>
            </a:r>
            <a:r>
              <a:rPr lang="pl-PL" dirty="0" smtClean="0"/>
              <a:t>) na mapie cech w (l+1)-ej warstwie (jest to faza przesłania w przód- </a:t>
            </a:r>
            <a:r>
              <a:rPr lang="pl-PL" dirty="0" err="1" smtClean="0"/>
              <a:t>forward</a:t>
            </a:r>
            <a:r>
              <a:rPr lang="pl-PL" dirty="0" smtClean="0"/>
              <a:t>)</a:t>
            </a:r>
          </a:p>
          <a:p>
            <a:endParaRPr lang="pl-PL" dirty="0"/>
          </a:p>
          <a:p>
            <a:endParaRPr lang="pl-PL" dirty="0" smtClean="0"/>
          </a:p>
          <a:p>
            <a:r>
              <a:rPr lang="el-GR" dirty="0" smtClean="0"/>
              <a:t>σ</a:t>
            </a:r>
            <a:r>
              <a:rPr lang="pl-PL" dirty="0" smtClean="0"/>
              <a:t> jest funkcją aktywacji (zazwyczaj </a:t>
            </a:r>
            <a:r>
              <a:rPr lang="pl-PL" dirty="0" err="1" smtClean="0"/>
              <a:t>ReLU</a:t>
            </a:r>
            <a:r>
              <a:rPr lang="pl-PL" dirty="0" smtClean="0"/>
              <a:t>)</a:t>
            </a:r>
            <a:endParaRPr lang="pl-PL" dirty="0"/>
          </a:p>
          <a:p>
            <a:r>
              <a:rPr lang="pl-PL" dirty="0" smtClean="0"/>
              <a:t>Najpierw obliczymy błąd:</a:t>
            </a:r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93" y="5479035"/>
            <a:ext cx="44481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1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1"/>
          </p:nvPr>
        </p:nvSpPr>
        <p:spPr>
          <a:xfrm>
            <a:off x="1007434" y="5620741"/>
            <a:ext cx="11041228" cy="1192636"/>
          </a:xfrm>
        </p:spPr>
        <p:txBody>
          <a:bodyPr/>
          <a:lstStyle/>
          <a:p>
            <a:r>
              <a:rPr lang="pl-PL" dirty="0" smtClean="0"/>
              <a:t>Taki detektor może być istotny w przypadku rozpoznawania ptaków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l-PL" dirty="0" smtClean="0"/>
              <a:t>Chcemy rozpoznawać obrazy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l-PL" dirty="0" smtClean="0"/>
              <a:t>Małe obszary z niewielką liczbą parametrów mogą być </a:t>
            </a:r>
            <a:r>
              <a:rPr lang="pl-PL" dirty="0" err="1" smtClean="0"/>
              <a:t>być</a:t>
            </a:r>
            <a:r>
              <a:rPr lang="pl-PL" dirty="0" smtClean="0"/>
              <a:t> pożyteczne</a:t>
            </a:r>
            <a:endParaRPr lang="pl-PL" dirty="0"/>
          </a:p>
        </p:txBody>
      </p:sp>
      <p:pic>
        <p:nvPicPr>
          <p:cNvPr id="6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048" y="2824671"/>
            <a:ext cx="24860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311" y="2870709"/>
            <a:ext cx="1296987" cy="113982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661" y="2788159"/>
            <a:ext cx="2151062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圓角矩形圖說文字 42"/>
          <p:cNvSpPr/>
          <p:nvPr/>
        </p:nvSpPr>
        <p:spPr>
          <a:xfrm>
            <a:off x="7034348" y="3999421"/>
            <a:ext cx="2422525" cy="601663"/>
          </a:xfrm>
          <a:prstGeom prst="wedgeRoundRectCallout">
            <a:avLst>
              <a:gd name="adj1" fmla="val -89261"/>
              <a:gd name="adj2" fmla="val -48768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pl-PL" altLang="zh-TW" dirty="0" smtClean="0">
                <a:solidFill>
                  <a:srgbClr val="000000"/>
                </a:solidFill>
              </a:rPr>
              <a:t>Wykrywa </a:t>
            </a:r>
            <a:r>
              <a:rPr lang="en-US" altLang="zh-TW" dirty="0" smtClean="0">
                <a:solidFill>
                  <a:srgbClr val="000000"/>
                </a:solidFill>
              </a:rPr>
              <a:t>“</a:t>
            </a:r>
            <a:r>
              <a:rPr lang="pl-PL" altLang="zh-TW" dirty="0" smtClean="0">
                <a:solidFill>
                  <a:srgbClr val="FF0000"/>
                </a:solidFill>
              </a:rPr>
              <a:t>dziób</a:t>
            </a:r>
            <a:r>
              <a:rPr lang="en-US" altLang="zh-TW" dirty="0" smtClean="0">
                <a:solidFill>
                  <a:srgbClr val="000000"/>
                </a:solidFill>
              </a:rPr>
              <a:t>”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0" name="矩形 43"/>
          <p:cNvSpPr/>
          <p:nvPr/>
        </p:nvSpPr>
        <p:spPr>
          <a:xfrm>
            <a:off x="2335348" y="2870709"/>
            <a:ext cx="406400" cy="3794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11" name="直線單箭頭接點 45"/>
          <p:cNvCxnSpPr>
            <a:stCxn id="10" idx="3"/>
            <a:endCxn id="7" idx="1"/>
          </p:cNvCxnSpPr>
          <p:nvPr/>
        </p:nvCxnSpPr>
        <p:spPr>
          <a:xfrm>
            <a:off x="2741748" y="3059621"/>
            <a:ext cx="2214563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456473"/>
      </p:ext>
    </p:extLst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Cd liczenia błędu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703028" y="1536803"/>
            <a:ext cx="10515600" cy="4351338"/>
          </a:xfrm>
        </p:spPr>
        <p:txBody>
          <a:bodyPr/>
          <a:lstStyle/>
          <a:p>
            <a:r>
              <a:rPr lang="pl-PL" dirty="0" smtClean="0"/>
              <a:t>I znowu reguła łańcuchowa</a:t>
            </a:r>
          </a:p>
          <a:p>
            <a:endParaRPr lang="pl-PL" dirty="0" smtClean="0"/>
          </a:p>
          <a:p>
            <a:endParaRPr lang="pl-PL" dirty="0" smtClean="0"/>
          </a:p>
          <a:p>
            <a:endParaRPr lang="pl-PL" dirty="0"/>
          </a:p>
          <a:p>
            <a:r>
              <a:rPr lang="pl-PL" dirty="0" smtClean="0"/>
              <a:t>Pierwszy komponent jest błędem w warstwie wyższej</a:t>
            </a:r>
          </a:p>
          <a:p>
            <a:r>
              <a:rPr lang="pl-PL" dirty="0" smtClean="0"/>
              <a:t>W drugim -</a:t>
            </a:r>
            <a:r>
              <a:rPr lang="pl-PL" dirty="0"/>
              <a:t> </a:t>
            </a:r>
            <a:r>
              <a:rPr lang="pl-PL" dirty="0" smtClean="0"/>
              <a:t>wszystkie składniki są równe 0, oprócz tego o indeksach:</a:t>
            </a:r>
          </a:p>
          <a:p>
            <a:r>
              <a:rPr lang="pl-PL" dirty="0" smtClean="0"/>
              <a:t> Stąd otrzymujemy: </a:t>
            </a:r>
          </a:p>
          <a:p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3194"/>
            <a:ext cx="8829675" cy="1362075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186" y="4066756"/>
            <a:ext cx="1228725" cy="504825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8828" y="4394207"/>
            <a:ext cx="1190625" cy="504825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205" y="5169003"/>
            <a:ext cx="84677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Dalej liczymy błąd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920157"/>
            <a:ext cx="10515600" cy="4351338"/>
          </a:xfrm>
        </p:spPr>
        <p:txBody>
          <a:bodyPr/>
          <a:lstStyle/>
          <a:p>
            <a:r>
              <a:rPr lang="pl-PL" dirty="0" smtClean="0"/>
              <a:t>Jeśli                  oraz                      to                   oraz</a:t>
            </a:r>
          </a:p>
          <a:p>
            <a:r>
              <a:rPr lang="pl-PL" dirty="0" smtClean="0"/>
              <a:t>Możemy przepisać równanie do postaci:</a:t>
            </a:r>
          </a:p>
          <a:p>
            <a:endParaRPr lang="pl-PL" dirty="0" smtClean="0"/>
          </a:p>
          <a:p>
            <a:endParaRPr lang="pl-PL" dirty="0"/>
          </a:p>
          <a:p>
            <a:r>
              <a:rPr lang="pl-PL" dirty="0" smtClean="0"/>
              <a:t>A to możemy przedstawić jako:</a:t>
            </a:r>
          </a:p>
          <a:p>
            <a:r>
              <a:rPr lang="pl-PL" dirty="0" smtClean="0"/>
              <a:t> 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379" y="1943969"/>
            <a:ext cx="1225620" cy="443558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481" y="1890431"/>
            <a:ext cx="1248521" cy="49709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564" y="1868995"/>
            <a:ext cx="1378104" cy="566198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506" y="1848719"/>
            <a:ext cx="1270774" cy="538808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229" y="2835261"/>
            <a:ext cx="7410450" cy="117157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6447" y="4493705"/>
            <a:ext cx="7162800" cy="1076325"/>
          </a:xfrm>
          <a:prstGeom prst="rect">
            <a:avLst/>
          </a:prstGeom>
        </p:spPr>
      </p:pic>
      <p:sp>
        <p:nvSpPr>
          <p:cNvPr id="10" name="Strzałka w górę 9"/>
          <p:cNvSpPr/>
          <p:nvPr/>
        </p:nvSpPr>
        <p:spPr>
          <a:xfrm>
            <a:off x="6665523" y="5084569"/>
            <a:ext cx="289331" cy="5877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ole tekstowe 10"/>
          <p:cNvSpPr txBox="1"/>
          <p:nvPr/>
        </p:nvSpPr>
        <p:spPr>
          <a:xfrm>
            <a:off x="6257676" y="5768656"/>
            <a:ext cx="124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 smtClean="0"/>
              <a:t>konwolucja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4577" y="5551039"/>
            <a:ext cx="1495425" cy="561975"/>
          </a:xfrm>
          <a:prstGeom prst="rect">
            <a:avLst/>
          </a:prstGeom>
        </p:spPr>
      </p:pic>
      <p:sp>
        <p:nvSpPr>
          <p:cNvPr id="13" name="Strzałka w górę 12"/>
          <p:cNvSpPr/>
          <p:nvPr/>
        </p:nvSpPr>
        <p:spPr>
          <a:xfrm rot="19009024">
            <a:off x="7635204" y="5080348"/>
            <a:ext cx="343950" cy="7194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357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Zmiana wag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Pochodna cząstkowa:</a:t>
            </a:r>
          </a:p>
          <a:p>
            <a:endParaRPr lang="pl-PL" dirty="0"/>
          </a:p>
          <a:p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99" y="2665840"/>
            <a:ext cx="89058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Algorytm BP dla CNN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Zastosuj wzorzec wejściowy </a:t>
            </a:r>
            <a:r>
              <a:rPr lang="pl-PL" b="1" dirty="0" smtClean="0"/>
              <a:t>x</a:t>
            </a:r>
            <a:r>
              <a:rPr lang="pl-PL" dirty="0" smtClean="0"/>
              <a:t> do warstwy wejściowej</a:t>
            </a:r>
          </a:p>
          <a:p>
            <a:r>
              <a:rPr lang="pl-PL" dirty="0" smtClean="0"/>
              <a:t>Dla każdej warstwy  </a:t>
            </a:r>
            <a:r>
              <a:rPr lang="pl-PL" dirty="0"/>
              <a:t> l = 2,3, …,</a:t>
            </a:r>
            <a:r>
              <a:rPr lang="pl-PL" dirty="0" smtClean="0"/>
              <a:t>L oblicz                                oraz</a:t>
            </a:r>
          </a:p>
          <a:p>
            <a:r>
              <a:rPr lang="pl-PL" dirty="0" smtClean="0"/>
              <a:t>Oblicz błąd w warstwie wyjściowej </a:t>
            </a:r>
          </a:p>
          <a:p>
            <a:r>
              <a:rPr lang="pl-PL" dirty="0" smtClean="0"/>
              <a:t>Rzutuj błąd wstecz dla warstw </a:t>
            </a:r>
            <a:r>
              <a:rPr lang="pl-PL" dirty="0"/>
              <a:t>l=L-1,L-2,…,</a:t>
            </a:r>
            <a:r>
              <a:rPr lang="pl-PL" dirty="0" smtClean="0"/>
              <a:t>2 obliczając:</a:t>
            </a:r>
          </a:p>
          <a:p>
            <a:endParaRPr lang="pl-PL" dirty="0"/>
          </a:p>
          <a:p>
            <a:r>
              <a:rPr lang="pl-PL" dirty="0" smtClean="0"/>
              <a:t>Przyrost wagi </a:t>
            </a:r>
            <a:r>
              <a:rPr lang="el-GR" dirty="0" smtClean="0"/>
              <a:t>Δ</a:t>
            </a:r>
            <a:r>
              <a:rPr lang="pl-PL" dirty="0" smtClean="0"/>
              <a:t> </a:t>
            </a:r>
            <a:r>
              <a:rPr lang="pl-PL" dirty="0" err="1" smtClean="0"/>
              <a:t>w</a:t>
            </a:r>
            <a:r>
              <a:rPr lang="pl-PL" baseline="30000" dirty="0" err="1" smtClean="0"/>
              <a:t>l</a:t>
            </a:r>
            <a:r>
              <a:rPr lang="pl-PL" baseline="-25000" dirty="0" err="1" smtClean="0"/>
              <a:t>a,b</a:t>
            </a:r>
            <a:r>
              <a:rPr lang="pl-PL" dirty="0" smtClean="0"/>
              <a:t>(t)  jest proporcjonalny do składowej gradientu</a:t>
            </a:r>
          </a:p>
          <a:p>
            <a:r>
              <a:rPr lang="pl-PL" dirty="0" smtClean="0"/>
              <a:t>  </a:t>
            </a:r>
          </a:p>
          <a:p>
            <a:endParaRPr lang="pl-PL" dirty="0" smtClean="0"/>
          </a:p>
          <a:p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412" y="2352841"/>
            <a:ext cx="2390775" cy="51435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455" y="2293951"/>
            <a:ext cx="1352550" cy="45720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127" y="2840748"/>
            <a:ext cx="1971675" cy="504825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139" y="3835210"/>
            <a:ext cx="3552825" cy="447675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4737" y="4982274"/>
            <a:ext cx="31146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1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85354" y="234496"/>
            <a:ext cx="10515600" cy="1325563"/>
          </a:xfrm>
        </p:spPr>
        <p:txBody>
          <a:bodyPr/>
          <a:lstStyle/>
          <a:p>
            <a:r>
              <a:rPr lang="pl-PL" dirty="0" smtClean="0"/>
              <a:t>Warstwa </a:t>
            </a:r>
            <a:r>
              <a:rPr lang="pl-PL" dirty="0" err="1" smtClean="0"/>
              <a:t>poolingu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 dirty="0" smtClean="0"/>
              <a:t>Może być realizowana jako: </a:t>
            </a:r>
          </a:p>
          <a:p>
            <a:pPr lvl="1"/>
            <a:r>
              <a:rPr lang="pl-PL" dirty="0" smtClean="0"/>
              <a:t>operacja uśredniania lub</a:t>
            </a:r>
          </a:p>
          <a:p>
            <a:pPr lvl="1"/>
            <a:r>
              <a:rPr lang="pl-PL" dirty="0"/>
              <a:t>w</a:t>
            </a:r>
            <a:r>
              <a:rPr lang="pl-PL" dirty="0" smtClean="0"/>
              <a:t>ybierania max</a:t>
            </a:r>
          </a:p>
          <a:p>
            <a:r>
              <a:rPr lang="pl-PL" dirty="0" smtClean="0"/>
              <a:t>Służy do redukcji rozmiaru mapy  (i liczby parametrów). </a:t>
            </a:r>
            <a:r>
              <a:rPr lang="pl-PL" dirty="0" err="1" smtClean="0"/>
              <a:t>NxN</a:t>
            </a:r>
            <a:r>
              <a:rPr lang="pl-PL" dirty="0" smtClean="0"/>
              <a:t> blok zastępowany jest pojedynczą wartością.</a:t>
            </a:r>
          </a:p>
          <a:p>
            <a:r>
              <a:rPr lang="pl-PL" dirty="0" smtClean="0"/>
              <a:t>Uczenie w tej warstwie nie zachodzi (każde połączenie ma wagę stałą równą 1)</a:t>
            </a:r>
          </a:p>
          <a:p>
            <a:r>
              <a:rPr lang="pl-PL" dirty="0" smtClean="0"/>
              <a:t>Dla operacji max w trakcie </a:t>
            </a:r>
            <a:r>
              <a:rPr lang="en-US" dirty="0" smtClean="0"/>
              <a:t>Backpropagation </a:t>
            </a:r>
            <a:r>
              <a:rPr lang="pl-PL" dirty="0" smtClean="0"/>
              <a:t>obliczany jest błąd uzyskiwany przez zwycięską jednostkę (pozostałe błędy są równe 0, dlatego trzeba pamiętać indeks zwycięskiej jednostki)</a:t>
            </a:r>
            <a:r>
              <a:rPr lang="en-US" dirty="0" smtClean="0"/>
              <a:t>.</a:t>
            </a:r>
            <a:endParaRPr lang="pl-PL" dirty="0" smtClean="0"/>
          </a:p>
          <a:p>
            <a:r>
              <a:rPr lang="pl-PL" dirty="0" smtClean="0"/>
              <a:t>Dla operacji uśredniania błąd jest przypisywany do całego bloku i mnożony przez 1/(</a:t>
            </a:r>
            <a:r>
              <a:rPr lang="pl-PL" dirty="0" err="1" smtClean="0"/>
              <a:t>NxN</a:t>
            </a:r>
            <a:r>
              <a:rPr lang="pl-PL" dirty="0" smtClean="0"/>
              <a:t>)</a:t>
            </a:r>
          </a:p>
          <a:p>
            <a:endParaRPr lang="pl-PL" dirty="0" smtClean="0"/>
          </a:p>
          <a:p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4450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l-PL" dirty="0" smtClean="0"/>
              <a:t>Ćwiczenia 4 na laboratorium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10"/>
          </p:nvPr>
        </p:nvSpPr>
        <p:spPr>
          <a:xfrm>
            <a:off x="903192" y="854937"/>
            <a:ext cx="11041227" cy="508175"/>
          </a:xfrm>
        </p:spPr>
        <p:txBody>
          <a:bodyPr/>
          <a:lstStyle/>
          <a:p>
            <a:r>
              <a:rPr lang="pl-PL" dirty="0" smtClean="0"/>
              <a:t>Poznanie operacji </a:t>
            </a:r>
            <a:r>
              <a:rPr lang="pl-PL" dirty="0" err="1" smtClean="0"/>
              <a:t>konwolucji</a:t>
            </a:r>
            <a:r>
              <a:rPr lang="pl-PL" dirty="0" smtClean="0"/>
              <a:t> – implementacja płytkiej sieci z warstwą </a:t>
            </a:r>
            <a:r>
              <a:rPr lang="pl-PL" dirty="0" err="1" smtClean="0"/>
              <a:t>konwolucyjną</a:t>
            </a:r>
            <a:r>
              <a:rPr lang="pl-PL" dirty="0" smtClean="0"/>
              <a:t> w </a:t>
            </a:r>
            <a:r>
              <a:rPr lang="pl-PL" dirty="0" err="1" smtClean="0"/>
              <a:t>numpy</a:t>
            </a:r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57" y="2038216"/>
            <a:ext cx="1831958" cy="1834937"/>
          </a:xfrm>
          <a:prstGeom prst="rect">
            <a:avLst/>
          </a:prstGeom>
        </p:spPr>
      </p:pic>
      <p:sp>
        <p:nvSpPr>
          <p:cNvPr id="9" name="Prostokąt 8"/>
          <p:cNvSpPr/>
          <p:nvPr/>
        </p:nvSpPr>
        <p:spPr>
          <a:xfrm>
            <a:off x="2876504" y="3003319"/>
            <a:ext cx="330355" cy="35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2" name="Łącznik prosty 11"/>
          <p:cNvCxnSpPr/>
          <p:nvPr/>
        </p:nvCxnSpPr>
        <p:spPr>
          <a:xfrm>
            <a:off x="3927565" y="2939445"/>
            <a:ext cx="7853" cy="1571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stokąt 14"/>
          <p:cNvSpPr/>
          <p:nvPr/>
        </p:nvSpPr>
        <p:spPr>
          <a:xfrm>
            <a:off x="3935418" y="2921870"/>
            <a:ext cx="14717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Prostokąt 17"/>
          <p:cNvSpPr/>
          <p:nvPr/>
        </p:nvSpPr>
        <p:spPr>
          <a:xfrm>
            <a:off x="3927565" y="4516250"/>
            <a:ext cx="14717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1" name="Łącznik prosty 20"/>
          <p:cNvCxnSpPr>
            <a:stCxn id="15" idx="1"/>
          </p:cNvCxnSpPr>
          <p:nvPr/>
        </p:nvCxnSpPr>
        <p:spPr>
          <a:xfrm flipV="1">
            <a:off x="3935418" y="2070904"/>
            <a:ext cx="1123405" cy="873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prosty 21"/>
          <p:cNvCxnSpPr/>
          <p:nvPr/>
        </p:nvCxnSpPr>
        <p:spPr>
          <a:xfrm flipV="1">
            <a:off x="4240265" y="2070032"/>
            <a:ext cx="1123405" cy="873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/>
          <p:cNvCxnSpPr/>
          <p:nvPr/>
        </p:nvCxnSpPr>
        <p:spPr>
          <a:xfrm flipV="1">
            <a:off x="4583515" y="2065619"/>
            <a:ext cx="1123405" cy="873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prosty 23"/>
          <p:cNvCxnSpPr/>
          <p:nvPr/>
        </p:nvCxnSpPr>
        <p:spPr>
          <a:xfrm flipV="1">
            <a:off x="4936190" y="2042651"/>
            <a:ext cx="1123405" cy="873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Łącznik prosty 24"/>
          <p:cNvCxnSpPr/>
          <p:nvPr/>
        </p:nvCxnSpPr>
        <p:spPr>
          <a:xfrm flipV="1">
            <a:off x="5300401" y="2074445"/>
            <a:ext cx="1123405" cy="873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Łącznik prosty 25"/>
          <p:cNvCxnSpPr/>
          <p:nvPr/>
        </p:nvCxnSpPr>
        <p:spPr>
          <a:xfrm>
            <a:off x="4270815" y="2932428"/>
            <a:ext cx="7853" cy="1571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Łącznik prosty 26"/>
          <p:cNvCxnSpPr/>
          <p:nvPr/>
        </p:nvCxnSpPr>
        <p:spPr>
          <a:xfrm>
            <a:off x="4583515" y="2960034"/>
            <a:ext cx="7853" cy="1571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27"/>
          <p:cNvCxnSpPr/>
          <p:nvPr/>
        </p:nvCxnSpPr>
        <p:spPr>
          <a:xfrm>
            <a:off x="4966740" y="2916477"/>
            <a:ext cx="7853" cy="1571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Łącznik prosty 28"/>
          <p:cNvCxnSpPr/>
          <p:nvPr/>
        </p:nvCxnSpPr>
        <p:spPr>
          <a:xfrm>
            <a:off x="5367596" y="2903261"/>
            <a:ext cx="7853" cy="1571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Łącznik prosty 30"/>
          <p:cNvCxnSpPr/>
          <p:nvPr/>
        </p:nvCxnSpPr>
        <p:spPr>
          <a:xfrm flipV="1">
            <a:off x="5356902" y="3657837"/>
            <a:ext cx="1123405" cy="873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Łącznik prosty 31"/>
          <p:cNvCxnSpPr/>
          <p:nvPr/>
        </p:nvCxnSpPr>
        <p:spPr>
          <a:xfrm>
            <a:off x="6451205" y="2038216"/>
            <a:ext cx="7853" cy="1571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rostokąt 32"/>
          <p:cNvSpPr/>
          <p:nvPr/>
        </p:nvSpPr>
        <p:spPr>
          <a:xfrm>
            <a:off x="4974593" y="2045806"/>
            <a:ext cx="14717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35" name="Łącznik prosty 34"/>
          <p:cNvCxnSpPr/>
          <p:nvPr/>
        </p:nvCxnSpPr>
        <p:spPr>
          <a:xfrm>
            <a:off x="3206859" y="3015581"/>
            <a:ext cx="979758" cy="360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Łącznik prosty 36"/>
          <p:cNvCxnSpPr/>
          <p:nvPr/>
        </p:nvCxnSpPr>
        <p:spPr>
          <a:xfrm>
            <a:off x="3206859" y="3354145"/>
            <a:ext cx="1001284" cy="49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Łącznik prosty 38"/>
          <p:cNvCxnSpPr/>
          <p:nvPr/>
        </p:nvCxnSpPr>
        <p:spPr>
          <a:xfrm>
            <a:off x="2875648" y="3030256"/>
            <a:ext cx="1363450" cy="35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/>
          <p:cNvCxnSpPr/>
          <p:nvPr/>
        </p:nvCxnSpPr>
        <p:spPr>
          <a:xfrm>
            <a:off x="2876504" y="3374153"/>
            <a:ext cx="1362594" cy="57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/>
          <p:cNvCxnSpPr/>
          <p:nvPr/>
        </p:nvCxnSpPr>
        <p:spPr>
          <a:xfrm flipH="1">
            <a:off x="7053943" y="2486045"/>
            <a:ext cx="1564996" cy="17036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Łącznik prosty 44"/>
          <p:cNvCxnSpPr/>
          <p:nvPr/>
        </p:nvCxnSpPr>
        <p:spPr>
          <a:xfrm>
            <a:off x="7060367" y="4197531"/>
            <a:ext cx="59446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Łącznik prosty 50"/>
          <p:cNvCxnSpPr/>
          <p:nvPr/>
        </p:nvCxnSpPr>
        <p:spPr>
          <a:xfrm flipH="1">
            <a:off x="7627579" y="2507694"/>
            <a:ext cx="1564996" cy="17036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Łącznik prosty 51"/>
          <p:cNvCxnSpPr/>
          <p:nvPr/>
        </p:nvCxnSpPr>
        <p:spPr>
          <a:xfrm>
            <a:off x="8598108" y="2518752"/>
            <a:ext cx="59446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Łącznik prosty 53"/>
          <p:cNvCxnSpPr/>
          <p:nvPr/>
        </p:nvCxnSpPr>
        <p:spPr>
          <a:xfrm>
            <a:off x="8431326" y="2707884"/>
            <a:ext cx="594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rostokąt 54"/>
          <p:cNvSpPr/>
          <p:nvPr/>
        </p:nvSpPr>
        <p:spPr>
          <a:xfrm>
            <a:off x="4952058" y="2597599"/>
            <a:ext cx="147174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58" name="Łącznik prosty 57"/>
          <p:cNvCxnSpPr>
            <a:stCxn id="55" idx="3"/>
          </p:cNvCxnSpPr>
          <p:nvPr/>
        </p:nvCxnSpPr>
        <p:spPr>
          <a:xfrm flipV="1">
            <a:off x="6423806" y="2597599"/>
            <a:ext cx="2174302" cy="2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Prostokąt 58"/>
          <p:cNvSpPr/>
          <p:nvPr/>
        </p:nvSpPr>
        <p:spPr>
          <a:xfrm>
            <a:off x="6782676" y="1949036"/>
            <a:ext cx="2354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 smtClean="0"/>
              <a:t>Konwolucja</a:t>
            </a:r>
            <a:r>
              <a:rPr lang="pl-PL" dirty="0" smtClean="0"/>
              <a:t> 1x1 piksel: </a:t>
            </a:r>
            <a:endParaRPr lang="pl-PL" dirty="0"/>
          </a:p>
        </p:txBody>
      </p:sp>
      <p:sp>
        <p:nvSpPr>
          <p:cNvPr id="60" name="Prostokąt 59"/>
          <p:cNvSpPr/>
          <p:nvPr/>
        </p:nvSpPr>
        <p:spPr>
          <a:xfrm rot="7573630">
            <a:off x="8367848" y="3038543"/>
            <a:ext cx="2730617" cy="383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Prostokąt 60"/>
          <p:cNvSpPr/>
          <p:nvPr/>
        </p:nvSpPr>
        <p:spPr>
          <a:xfrm rot="7573630">
            <a:off x="9642658" y="2904055"/>
            <a:ext cx="2318860" cy="383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Prostokąt 62"/>
          <p:cNvSpPr/>
          <p:nvPr/>
        </p:nvSpPr>
        <p:spPr>
          <a:xfrm>
            <a:off x="5585042" y="4746011"/>
            <a:ext cx="22367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 smtClean="0"/>
              <a:t>Wypłaszczenie</a:t>
            </a:r>
            <a:r>
              <a:rPr lang="pl-PL" dirty="0" smtClean="0"/>
              <a:t>*</a:t>
            </a:r>
            <a:endParaRPr lang="pl-PL" dirty="0" smtClean="0"/>
          </a:p>
          <a:p>
            <a:r>
              <a:rPr lang="pl-PL" dirty="0" smtClean="0"/>
              <a:t>26x26=676 neuronów</a:t>
            </a:r>
            <a:endParaRPr lang="pl-PL" dirty="0"/>
          </a:p>
        </p:txBody>
      </p:sp>
      <p:sp>
        <p:nvSpPr>
          <p:cNvPr id="64" name="Prostokąt 63"/>
          <p:cNvSpPr/>
          <p:nvPr/>
        </p:nvSpPr>
        <p:spPr>
          <a:xfrm>
            <a:off x="2789982" y="3969993"/>
            <a:ext cx="10802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/>
              <a:t>26x26x8</a:t>
            </a:r>
            <a:endParaRPr lang="pl-PL" dirty="0"/>
          </a:p>
        </p:txBody>
      </p:sp>
      <p:sp>
        <p:nvSpPr>
          <p:cNvPr id="65" name="Nawias klamrowy otwierający 64"/>
          <p:cNvSpPr/>
          <p:nvPr/>
        </p:nvSpPr>
        <p:spPr>
          <a:xfrm rot="16402924">
            <a:off x="4224127" y="4070968"/>
            <a:ext cx="754036" cy="17233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Prostokąt 65"/>
          <p:cNvSpPr/>
          <p:nvPr/>
        </p:nvSpPr>
        <p:spPr>
          <a:xfrm rot="539903">
            <a:off x="7390437" y="4984892"/>
            <a:ext cx="2804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smtClean="0"/>
              <a:t>Warstwy w pełni połączone </a:t>
            </a:r>
            <a:endParaRPr lang="pl-PL" dirty="0"/>
          </a:p>
        </p:txBody>
      </p:sp>
      <p:sp>
        <p:nvSpPr>
          <p:cNvPr id="47" name="Nawias klamrowy otwierający 46"/>
          <p:cNvSpPr/>
          <p:nvPr/>
        </p:nvSpPr>
        <p:spPr>
          <a:xfrm rot="12938699">
            <a:off x="11105981" y="1881118"/>
            <a:ext cx="121692" cy="27820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Prostokąt 55"/>
          <p:cNvSpPr/>
          <p:nvPr/>
        </p:nvSpPr>
        <p:spPr>
          <a:xfrm>
            <a:off x="3897570" y="5335725"/>
            <a:ext cx="13466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/>
              <a:t>8 map cech</a:t>
            </a:r>
            <a:endParaRPr lang="pl-PL" dirty="0"/>
          </a:p>
        </p:txBody>
      </p:sp>
      <p:cxnSp>
        <p:nvCxnSpPr>
          <p:cNvPr id="3" name="Łącznik prosty 2"/>
          <p:cNvCxnSpPr/>
          <p:nvPr/>
        </p:nvCxnSpPr>
        <p:spPr>
          <a:xfrm>
            <a:off x="11204758" y="2236139"/>
            <a:ext cx="305331" cy="2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Łącznik prosty 56"/>
          <p:cNvCxnSpPr/>
          <p:nvPr/>
        </p:nvCxnSpPr>
        <p:spPr>
          <a:xfrm>
            <a:off x="10917871" y="2591192"/>
            <a:ext cx="305331" cy="2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Łącznik prosty 61"/>
          <p:cNvCxnSpPr/>
          <p:nvPr/>
        </p:nvCxnSpPr>
        <p:spPr>
          <a:xfrm>
            <a:off x="10788679" y="2762556"/>
            <a:ext cx="305331" cy="2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Łącznik prosty 66"/>
          <p:cNvCxnSpPr/>
          <p:nvPr/>
        </p:nvCxnSpPr>
        <p:spPr>
          <a:xfrm>
            <a:off x="10666583" y="2957326"/>
            <a:ext cx="305331" cy="2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Łącznik prosty 67"/>
          <p:cNvCxnSpPr/>
          <p:nvPr/>
        </p:nvCxnSpPr>
        <p:spPr>
          <a:xfrm>
            <a:off x="10525907" y="3126156"/>
            <a:ext cx="305331" cy="2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Łącznik prosty 68"/>
          <p:cNvCxnSpPr/>
          <p:nvPr/>
        </p:nvCxnSpPr>
        <p:spPr>
          <a:xfrm>
            <a:off x="10375729" y="3328296"/>
            <a:ext cx="305331" cy="2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Łącznik prosty 69"/>
          <p:cNvCxnSpPr/>
          <p:nvPr/>
        </p:nvCxnSpPr>
        <p:spPr>
          <a:xfrm>
            <a:off x="10250519" y="3538986"/>
            <a:ext cx="305331" cy="2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Łącznik prosty 70"/>
          <p:cNvCxnSpPr/>
          <p:nvPr/>
        </p:nvCxnSpPr>
        <p:spPr>
          <a:xfrm>
            <a:off x="10113747" y="3718876"/>
            <a:ext cx="305331" cy="2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Łącznik prosty 71"/>
          <p:cNvCxnSpPr/>
          <p:nvPr/>
        </p:nvCxnSpPr>
        <p:spPr>
          <a:xfrm>
            <a:off x="11082746" y="2413274"/>
            <a:ext cx="305331" cy="2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Nawias klamrowy otwierający 72"/>
          <p:cNvSpPr/>
          <p:nvPr/>
        </p:nvSpPr>
        <p:spPr>
          <a:xfrm rot="16764065">
            <a:off x="8444961" y="2964597"/>
            <a:ext cx="597990" cy="37413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Prostokąt 74"/>
          <p:cNvSpPr/>
          <p:nvPr/>
        </p:nvSpPr>
        <p:spPr>
          <a:xfrm rot="18133398">
            <a:off x="10805500" y="3307666"/>
            <a:ext cx="15535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/>
              <a:t>KLASYFIKACJA</a:t>
            </a:r>
            <a:endParaRPr lang="pl-PL" dirty="0"/>
          </a:p>
        </p:txBody>
      </p:sp>
      <p:cxnSp>
        <p:nvCxnSpPr>
          <p:cNvPr id="7" name="Łącznik prosty ze strzałką 6"/>
          <p:cNvCxnSpPr/>
          <p:nvPr/>
        </p:nvCxnSpPr>
        <p:spPr>
          <a:xfrm flipV="1">
            <a:off x="6033307" y="3994425"/>
            <a:ext cx="1427308" cy="873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12"/>
          <p:cNvCxnSpPr/>
          <p:nvPr/>
        </p:nvCxnSpPr>
        <p:spPr>
          <a:xfrm>
            <a:off x="7600946" y="4197531"/>
            <a:ext cx="11919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y 15"/>
          <p:cNvCxnSpPr/>
          <p:nvPr/>
        </p:nvCxnSpPr>
        <p:spPr>
          <a:xfrm flipV="1">
            <a:off x="9192575" y="2040501"/>
            <a:ext cx="1200929" cy="478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Łącznik prosty 18"/>
          <p:cNvCxnSpPr/>
          <p:nvPr/>
        </p:nvCxnSpPr>
        <p:spPr>
          <a:xfrm flipV="1">
            <a:off x="9110106" y="3904705"/>
            <a:ext cx="852154" cy="533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y 29"/>
          <p:cNvCxnSpPr/>
          <p:nvPr/>
        </p:nvCxnSpPr>
        <p:spPr>
          <a:xfrm flipV="1">
            <a:off x="10694657" y="2063790"/>
            <a:ext cx="628328" cy="18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Prostokąt 73"/>
          <p:cNvSpPr/>
          <p:nvPr/>
        </p:nvSpPr>
        <p:spPr>
          <a:xfrm>
            <a:off x="816142" y="6216993"/>
            <a:ext cx="80791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smtClean="0"/>
              <a:t>*UWAGA W prostszej wersji </a:t>
            </a:r>
            <a:r>
              <a:rPr lang="pl-PL" dirty="0" err="1" smtClean="0"/>
              <a:t>wypłaszczenie</a:t>
            </a:r>
            <a:r>
              <a:rPr lang="pl-PL" dirty="0" smtClean="0"/>
              <a:t> możemy zrealizować bez </a:t>
            </a:r>
            <a:r>
              <a:rPr lang="pl-PL" dirty="0" err="1" smtClean="0"/>
              <a:t>konwolucji</a:t>
            </a:r>
            <a:r>
              <a:rPr lang="pl-PL" dirty="0" smtClean="0"/>
              <a:t> 1x1. </a:t>
            </a:r>
          </a:p>
          <a:p>
            <a:r>
              <a:rPr lang="pl-PL" dirty="0" smtClean="0"/>
              <a:t>Wtedy pierwsza płaska warstwa będzie miała 26x26x8=676x8 </a:t>
            </a:r>
            <a:r>
              <a:rPr lang="pl-PL" dirty="0" smtClean="0"/>
              <a:t>neuronów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53551094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1"/>
          </p:nvPr>
        </p:nvSpPr>
        <p:spPr>
          <a:xfrm>
            <a:off x="1007434" y="1844824"/>
            <a:ext cx="11041228" cy="4968553"/>
          </a:xfrm>
        </p:spPr>
        <p:txBody>
          <a:bodyPr/>
          <a:lstStyle/>
          <a:p>
            <a:r>
              <a:rPr lang="pl-PL" dirty="0" smtClean="0"/>
              <a:t>Sieci </a:t>
            </a:r>
            <a:r>
              <a:rPr lang="pl-PL" dirty="0" err="1" smtClean="0"/>
              <a:t>konwolucyjne</a:t>
            </a:r>
            <a:r>
              <a:rPr lang="pl-PL" dirty="0" smtClean="0"/>
              <a:t>  są przede wszystkim wykorzystywane do przetwarzania obrazów, ale tez do klasyfikacji tekstów, rozpoznawania mowy.</a:t>
            </a:r>
          </a:p>
          <a:p>
            <a:r>
              <a:rPr lang="pl-PL" dirty="0" smtClean="0"/>
              <a:t>Wszystkie zawierają warstwy </a:t>
            </a:r>
            <a:r>
              <a:rPr lang="pl-PL" dirty="0" err="1" smtClean="0"/>
              <a:t>konwolucyjne</a:t>
            </a:r>
            <a:r>
              <a:rPr lang="pl-PL" dirty="0" smtClean="0"/>
              <a:t>, różnią się wielkością filtrów, liczbą warstw po których stosowany jest </a:t>
            </a:r>
            <a:r>
              <a:rPr lang="pl-PL" dirty="0" err="1" smtClean="0"/>
              <a:t>pooling</a:t>
            </a:r>
            <a:r>
              <a:rPr lang="pl-PL" dirty="0" smtClean="0"/>
              <a:t>, normalizacją wag w sieci</a:t>
            </a:r>
          </a:p>
          <a:p>
            <a:r>
              <a:rPr lang="pl-PL" dirty="0" smtClean="0"/>
              <a:t>Sieci z połączeniami rezydualnymi pozwalają na budowanie sieci (nawet kilkaset warstw)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l-PL" dirty="0" smtClean="0"/>
              <a:t>Podsumowanie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11503420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1"/>
          </p:nvPr>
        </p:nvSpPr>
        <p:spPr>
          <a:xfrm>
            <a:off x="1103226" y="1768699"/>
            <a:ext cx="3790991" cy="4761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smtClean="0"/>
              <a:t>W pewnym uproszczeniu, </a:t>
            </a:r>
            <a:r>
              <a:rPr lang="pl-PL" b="1" dirty="0"/>
              <a:t>tensor</a:t>
            </a:r>
            <a:r>
              <a:rPr lang="pl-PL" dirty="0"/>
              <a:t> </a:t>
            </a:r>
            <a:r>
              <a:rPr lang="pl-PL" dirty="0" smtClean="0"/>
              <a:t>jest uogólnieniem macierzy. We wszystkich platformach do DL operacje wykonuje się na tensorach, np. mapy cech są tensorem 3d.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l-PL" dirty="0" smtClean="0"/>
              <a:t>Tensor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l-PL" dirty="0" smtClean="0"/>
              <a:t>Ilustracja pojęcia 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309" y="1768699"/>
            <a:ext cx="6202351" cy="418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68724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1"/>
          </p:nvPr>
        </p:nvSpPr>
        <p:spPr>
          <a:xfrm>
            <a:off x="1007434" y="4920343"/>
            <a:ext cx="11041228" cy="1893034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l-PL" dirty="0" smtClean="0"/>
              <a:t>Ta sama cecha może się pojawiać w różnym miejscu na obrazie </a:t>
            </a:r>
            <a:endParaRPr lang="pl-PL" dirty="0"/>
          </a:p>
        </p:txBody>
      </p:sp>
      <p:pic>
        <p:nvPicPr>
          <p:cNvPr id="6" name="Picture 4" descr="http://all4desktop.com/data_images/original/4244361-bi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46" y="4032612"/>
            <a:ext cx="2486025" cy="17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46" y="2133962"/>
            <a:ext cx="24860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83" y="2424475"/>
            <a:ext cx="2151063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雲朵形圖說文字 9"/>
          <p:cNvSpPr/>
          <p:nvPr/>
        </p:nvSpPr>
        <p:spPr>
          <a:xfrm>
            <a:off x="5057821" y="1981562"/>
            <a:ext cx="3303587" cy="952500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 smtClean="0"/>
              <a:t>“</a:t>
            </a:r>
            <a:r>
              <a:rPr lang="pl-PL" altLang="zh-TW" dirty="0"/>
              <a:t>d</a:t>
            </a:r>
            <a:r>
              <a:rPr lang="pl-PL" altLang="zh-TW" dirty="0" smtClean="0"/>
              <a:t>ziobek”</a:t>
            </a:r>
            <a:endParaRPr lang="zh-TW" altLang="en-US" dirty="0"/>
          </a:p>
        </p:txBody>
      </p:sp>
      <p:sp>
        <p:nvSpPr>
          <p:cNvPr id="10" name="矩形 11"/>
          <p:cNvSpPr/>
          <p:nvPr/>
        </p:nvSpPr>
        <p:spPr>
          <a:xfrm>
            <a:off x="1271633" y="2184762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矩形 12"/>
          <p:cNvSpPr/>
          <p:nvPr/>
        </p:nvSpPr>
        <p:spPr>
          <a:xfrm>
            <a:off x="1785983" y="4550137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2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58" y="4208825"/>
            <a:ext cx="22955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雲朵形圖說文字 30"/>
          <p:cNvSpPr/>
          <p:nvPr/>
        </p:nvSpPr>
        <p:spPr>
          <a:xfrm>
            <a:off x="5057889" y="5069568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 smtClean="0">
                <a:solidFill>
                  <a:srgbClr val="000000"/>
                </a:solidFill>
              </a:rPr>
              <a:t>“</a:t>
            </a:r>
            <a:r>
              <a:rPr lang="pl-PL" altLang="zh-TW" dirty="0" smtClean="0">
                <a:solidFill>
                  <a:srgbClr val="000000"/>
                </a:solidFill>
              </a:rPr>
              <a:t>dziobek</a:t>
            </a:r>
            <a:r>
              <a:rPr lang="en-US" altLang="zh-TW" dirty="0" smtClean="0">
                <a:solidFill>
                  <a:srgbClr val="000000"/>
                </a:solidFill>
              </a:rPr>
              <a:t>”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4" name="矩形 5"/>
          <p:cNvSpPr>
            <a:spLocks noChangeArrowheads="1"/>
          </p:cNvSpPr>
          <p:nvPr/>
        </p:nvSpPr>
        <p:spPr bwMode="auto">
          <a:xfrm>
            <a:off x="4630783" y="3594462"/>
            <a:ext cx="3657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l-PL" altLang="zh-TW" dirty="0" smtClean="0"/>
              <a:t>Mogą być wykrywane przez detektor z tymi samymi parametrami 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cxnSp>
        <p:nvCxnSpPr>
          <p:cNvPr id="15" name="直線單箭頭接點 7"/>
          <p:cNvCxnSpPr/>
          <p:nvPr/>
        </p:nvCxnSpPr>
        <p:spPr>
          <a:xfrm>
            <a:off x="4427583" y="3324587"/>
            <a:ext cx="0" cy="133985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796084"/>
      </p:ext>
    </p:extLst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pl-PL" altLang="pl-PL" dirty="0" smtClean="0"/>
          </a:p>
          <a:p>
            <a:r>
              <a:rPr lang="pl-PL" altLang="pl-PL" dirty="0" smtClean="0"/>
              <a:t>Składają się z warstw </a:t>
            </a:r>
            <a:r>
              <a:rPr lang="pl-PL" altLang="pl-PL" dirty="0" err="1" smtClean="0"/>
              <a:t>konwolucyjnych</a:t>
            </a:r>
            <a:r>
              <a:rPr lang="pl-PL" altLang="pl-PL" dirty="0" smtClean="0"/>
              <a:t> </a:t>
            </a:r>
          </a:p>
          <a:p>
            <a:r>
              <a:rPr lang="pl-PL" altLang="pl-PL" dirty="0" smtClean="0"/>
              <a:t>(i innych warstw)</a:t>
            </a:r>
          </a:p>
          <a:p>
            <a:r>
              <a:rPr lang="pl-PL" altLang="pl-PL" dirty="0" smtClean="0"/>
              <a:t>Każda warstwa </a:t>
            </a:r>
            <a:r>
              <a:rPr lang="pl-PL" altLang="pl-PL" dirty="0" err="1" smtClean="0"/>
              <a:t>konwolucyjna</a:t>
            </a:r>
            <a:r>
              <a:rPr lang="pl-PL" altLang="pl-PL" dirty="0" smtClean="0"/>
              <a:t> ma pewną liczbę filtrów (detektorów)</a:t>
            </a:r>
            <a:endParaRPr lang="en-US" alt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l-PL" dirty="0" smtClean="0"/>
              <a:t>Sieci </a:t>
            </a:r>
            <a:r>
              <a:rPr lang="pl-PL" dirty="0" err="1" smtClean="0"/>
              <a:t>konwolucyjne</a:t>
            </a:r>
            <a:r>
              <a:rPr lang="pl-PL" dirty="0"/>
              <a:t> </a:t>
            </a:r>
            <a:r>
              <a:rPr lang="pl-PL" dirty="0" smtClean="0"/>
              <a:t>CNN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375263"/>
            <a:ext cx="38481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3276600" y="4765737"/>
            <a:ext cx="682841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l-PL" sz="1800" dirty="0" err="1" smtClean="0"/>
              <a:t>filtr</a:t>
            </a:r>
            <a:endParaRPr lang="en-US" altLang="pl-PL" sz="1800" dirty="0"/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2590800" y="2680063"/>
            <a:ext cx="10567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l-PL" altLang="pl-PL" sz="1800" dirty="0" smtClean="0"/>
              <a:t>Detektor</a:t>
            </a:r>
          </a:p>
          <a:p>
            <a:pPr eaLnBrk="1" hangingPunct="1"/>
            <a:r>
              <a:rPr lang="pl-PL" altLang="pl-PL" sz="1800" dirty="0" smtClean="0"/>
              <a:t>dziobka</a:t>
            </a:r>
            <a:endParaRPr lang="en-US" altLang="pl-PL" sz="1800" dirty="0"/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3276600" y="3061063"/>
            <a:ext cx="0" cy="304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259949490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1"/>
          </p:nvPr>
        </p:nvSpPr>
        <p:spPr>
          <a:xfrm>
            <a:off x="1183511" y="1421800"/>
            <a:ext cx="4416100" cy="5517232"/>
          </a:xfrm>
        </p:spPr>
        <p:txBody>
          <a:bodyPr>
            <a:normAutofit fontScale="92500" lnSpcReduction="20000"/>
          </a:bodyPr>
          <a:lstStyle/>
          <a:p>
            <a:r>
              <a:rPr lang="pl-PL" sz="2400" dirty="0" smtClean="0"/>
              <a:t>Wprowadza się pojęcia </a:t>
            </a:r>
            <a:r>
              <a:rPr lang="pl-PL" sz="2400" b="1" dirty="0" smtClean="0"/>
              <a:t>filtra</a:t>
            </a:r>
            <a:r>
              <a:rPr lang="pl-PL" sz="2400" dirty="0" smtClean="0"/>
              <a:t>, inaczej zwanego jądrem (tutaj: o wymiarach 3x3 piksele)</a:t>
            </a:r>
          </a:p>
          <a:p>
            <a:endParaRPr lang="pl-PL" sz="2400" dirty="0"/>
          </a:p>
          <a:p>
            <a:endParaRPr lang="pl-PL" sz="2400" dirty="0" smtClean="0"/>
          </a:p>
          <a:p>
            <a:r>
              <a:rPr lang="pl-PL" sz="2400" dirty="0" smtClean="0"/>
              <a:t>Jądro przechodzi po obrazie (bierzemy pod uwagę jaskrawość pikseli) obliczając wartość wyjściową używając w tym celu operacji </a:t>
            </a:r>
            <a:r>
              <a:rPr lang="pl-PL" sz="2400" dirty="0" err="1" smtClean="0"/>
              <a:t>konwolucji</a:t>
            </a:r>
            <a:endParaRPr lang="pl-PL" sz="2400" dirty="0" smtClean="0"/>
          </a:p>
          <a:p>
            <a:r>
              <a:rPr lang="pl-PL" sz="2400" b="1" dirty="0" smtClean="0"/>
              <a:t>Krok</a:t>
            </a:r>
            <a:r>
              <a:rPr lang="pl-PL" sz="2400" dirty="0" smtClean="0"/>
              <a:t> o który przesuwa się filtr nazywa się w j. ang. </a:t>
            </a:r>
            <a:r>
              <a:rPr lang="pl-PL" sz="2400" dirty="0" err="1" smtClean="0"/>
              <a:t>stride</a:t>
            </a:r>
            <a:r>
              <a:rPr lang="pl-PL" sz="2400" dirty="0" smtClean="0"/>
              <a:t> – </a:t>
            </a:r>
            <a:r>
              <a:rPr lang="pl-PL" sz="2400" dirty="0" err="1" smtClean="0"/>
              <a:t>hiperparametr</a:t>
            </a:r>
            <a:endParaRPr lang="pl-PL" sz="2400" dirty="0" smtClean="0"/>
          </a:p>
          <a:p>
            <a:r>
              <a:rPr lang="pl-PL" sz="2400" dirty="0" smtClean="0"/>
              <a:t>Jeśli filtr nie mieści się na obrazie całkowitą liczbę razy, dodajemy </a:t>
            </a:r>
            <a:r>
              <a:rPr lang="pl-PL" sz="2400" b="1" dirty="0" smtClean="0"/>
              <a:t>ramkę</a:t>
            </a:r>
            <a:r>
              <a:rPr lang="pl-PL" sz="2400" dirty="0" smtClean="0"/>
              <a:t> (ang. </a:t>
            </a:r>
            <a:r>
              <a:rPr lang="pl-PL" sz="2400" dirty="0" err="1" smtClean="0"/>
              <a:t>padding</a:t>
            </a:r>
            <a:r>
              <a:rPr lang="pl-PL" sz="2400" dirty="0" smtClean="0"/>
              <a:t>) samych 0 – liczba dodanych wierszy i kolumn </a:t>
            </a:r>
            <a:r>
              <a:rPr lang="pl-PL" sz="2400" dirty="0" err="1" smtClean="0"/>
              <a:t>hiperparametr</a:t>
            </a:r>
            <a:endParaRPr lang="pl-PL" sz="2000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l-PL" dirty="0" smtClean="0"/>
              <a:t>Podstawowa operacja – </a:t>
            </a:r>
            <a:r>
              <a:rPr lang="pl-PL" dirty="0" err="1" smtClean="0"/>
              <a:t>konwolucja</a:t>
            </a:r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10"/>
          </p:nvPr>
        </p:nvSpPr>
        <p:spPr>
          <a:xfrm>
            <a:off x="870857" y="913625"/>
            <a:ext cx="11059886" cy="508175"/>
          </a:xfrm>
        </p:spPr>
        <p:txBody>
          <a:bodyPr/>
          <a:lstStyle/>
          <a:p>
            <a:r>
              <a:rPr lang="pl-PL" dirty="0" smtClean="0"/>
              <a:t>Inaczej operacja splotu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316" y="2492557"/>
            <a:ext cx="514350" cy="51435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549" y="1588871"/>
            <a:ext cx="5168053" cy="3331472"/>
          </a:xfrm>
          <a:prstGeom prst="rect">
            <a:avLst/>
          </a:prstGeom>
        </p:spPr>
      </p:pic>
      <p:sp>
        <p:nvSpPr>
          <p:cNvPr id="8" name="Tytuł 1"/>
          <p:cNvSpPr txBox="1">
            <a:spLocks/>
          </p:cNvSpPr>
          <p:nvPr/>
        </p:nvSpPr>
        <p:spPr>
          <a:xfrm>
            <a:off x="6400800" y="5087415"/>
            <a:ext cx="4553745" cy="3641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000" dirty="0" smtClean="0"/>
              <a:t>Dyskretna operacja </a:t>
            </a:r>
            <a:r>
              <a:rPr lang="pl-PL" sz="2000" dirty="0" err="1" smtClean="0"/>
              <a:t>konwolucji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490673046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l-PL" dirty="0" smtClean="0"/>
              <a:t>Operacja </a:t>
            </a:r>
            <a:r>
              <a:rPr lang="pl-PL" dirty="0" err="1" smtClean="0"/>
              <a:t>konwolucji</a:t>
            </a:r>
            <a:r>
              <a:rPr lang="pl-PL" dirty="0" smtClean="0"/>
              <a:t> przy różnym kroku i ramce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l-PL" dirty="0">
                <a:solidFill>
                  <a:schemeClr val="bg1">
                    <a:lumMod val="95000"/>
                  </a:schemeClr>
                </a:solidFill>
                <a:hlinkClick r:id="rId2"/>
              </a:rPr>
              <a:t>https://github.com/vdumoulin/conv_arithmetic</a:t>
            </a:r>
            <a:endParaRPr lang="pl-PL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6" name="Picture 2" descr="https://raw.githubusercontent.com/vdumoulin/conv_arithmetic/master/gif/no_padding_no_stride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97" y="1787139"/>
            <a:ext cx="2078743" cy="220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ithub.com/vdumoulin/conv_arithmetic/raw/master/gif/arbitrary_padding_no_strides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491" y="1726168"/>
            <a:ext cx="2015192" cy="220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ithub.com/vdumoulin/conv_arithmetic/raw/master/gif/same_padding_no_strides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134" y="1702077"/>
            <a:ext cx="2015992" cy="229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thub.com/vdumoulin/conv_arithmetic/raw/master/gif/full_padding_no_strides.gif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777" y="1702077"/>
            <a:ext cx="1948637" cy="226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github.com/vdumoulin/conv_arithmetic/raw/master/gif/no_padding_strides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97" y="4310743"/>
            <a:ext cx="2078743" cy="234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github.com/vdumoulin/conv_arithmetic/raw/master/gif/padding_strides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672" y="4310743"/>
            <a:ext cx="2150011" cy="234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github.com/vdumoulin/conv_arithmetic/raw/master/gif/padding_strides_odd.gif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135" y="4310742"/>
            <a:ext cx="2015992" cy="242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938629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l-PL" altLang="pl-PL" dirty="0" err="1" smtClean="0"/>
              <a:t>Konwolucja</a:t>
            </a:r>
            <a:r>
              <a:rPr lang="pl-PL" altLang="pl-PL" dirty="0" smtClean="0"/>
              <a:t> </a:t>
            </a:r>
            <a:r>
              <a:rPr lang="pl-PL" altLang="pl-PL" dirty="0"/>
              <a:t>2D </a:t>
            </a:r>
            <a:r>
              <a:rPr lang="pl-PL" altLang="pl-PL" dirty="0" smtClean="0"/>
              <a:t>intuicyjnie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Symbol zastępczy obrazu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66" b="11166"/>
          <a:stretch>
            <a:fillRect/>
          </a:stretch>
        </p:blipFill>
        <p:spPr>
          <a:xfrm>
            <a:off x="4934365" y="1628801"/>
            <a:ext cx="6621926" cy="2972679"/>
          </a:xfrm>
          <a:prstGeom prst="rect">
            <a:avLst/>
          </a:prstGeom>
        </p:spPr>
      </p:pic>
      <p:pic>
        <p:nvPicPr>
          <p:cNvPr id="7" name="Obraz 6" descr="https://cdn-images-1.medium.com/max/1800/1*Zx-ZMLKab7VOCQTxdZ1OAw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406" y="4829505"/>
            <a:ext cx="3160347" cy="1927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335" y="4485963"/>
            <a:ext cx="1375221" cy="1193084"/>
          </a:xfrm>
          <a:prstGeom prst="rect">
            <a:avLst/>
          </a:prstGeom>
        </p:spPr>
      </p:pic>
      <p:sp>
        <p:nvSpPr>
          <p:cNvPr id="9" name="Tytuł 1"/>
          <p:cNvSpPr txBox="1">
            <a:spLocks/>
          </p:cNvSpPr>
          <p:nvPr/>
        </p:nvSpPr>
        <p:spPr bwMode="auto">
          <a:xfrm>
            <a:off x="9092222" y="6472407"/>
            <a:ext cx="910531" cy="208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r>
              <a:rPr lang="pl-PL" altLang="pl-PL" kern="0" dirty="0" err="1"/>
              <a:t>output</a:t>
            </a:r>
            <a:endParaRPr lang="pl-PL" altLang="pl-PL" kern="0" dirty="0"/>
          </a:p>
        </p:txBody>
      </p:sp>
      <p:sp>
        <p:nvSpPr>
          <p:cNvPr id="10" name="Tytuł 1"/>
          <p:cNvSpPr txBox="1">
            <a:spLocks/>
          </p:cNvSpPr>
          <p:nvPr/>
        </p:nvSpPr>
        <p:spPr bwMode="auto">
          <a:xfrm>
            <a:off x="5931875" y="6076024"/>
            <a:ext cx="910531" cy="208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r>
              <a:rPr lang="pl-PL" altLang="pl-PL" kern="0" dirty="0"/>
              <a:t>Image</a:t>
            </a:r>
          </a:p>
        </p:txBody>
      </p:sp>
      <p:sp>
        <p:nvSpPr>
          <p:cNvPr id="11" name="Tytuł 3"/>
          <p:cNvSpPr txBox="1">
            <a:spLocks/>
          </p:cNvSpPr>
          <p:nvPr/>
        </p:nvSpPr>
        <p:spPr>
          <a:xfrm>
            <a:off x="2678969" y="5920194"/>
            <a:ext cx="968494" cy="520054"/>
          </a:xfrm>
          <a:prstGeom prst="rect">
            <a:avLst/>
          </a:prstGeom>
        </p:spPr>
        <p:txBody>
          <a:bodyPr>
            <a:normAutofit fontScale="3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mtClean="0"/>
              <a:t>Kernel =</a:t>
            </a:r>
            <a:br>
              <a:rPr lang="pl-PL" smtClean="0"/>
            </a:br>
            <a:r>
              <a:rPr lang="pl-PL" smtClean="0"/>
              <a:t>Filter in 2D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4929134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ymbol zastępczy zawartości 2"/>
          <p:cNvSpPr>
            <a:spLocks noGrp="1"/>
          </p:cNvSpPr>
          <p:nvPr>
            <p:ph idx="11"/>
          </p:nvPr>
        </p:nvSpPr>
        <p:spPr>
          <a:xfrm>
            <a:off x="6096000" y="1844676"/>
            <a:ext cx="4464050" cy="4968875"/>
          </a:xfrm>
        </p:spPr>
        <p:txBody>
          <a:bodyPr/>
          <a:lstStyle/>
          <a:p>
            <a:r>
              <a:rPr lang="pl-PL" dirty="0" smtClean="0"/>
              <a:t>jądro =mała macierz wag</a:t>
            </a:r>
            <a:r>
              <a:rPr lang="en-GB" dirty="0" smtClean="0"/>
              <a:t> </a:t>
            </a:r>
            <a:endParaRPr lang="pl-PL" dirty="0" smtClean="0"/>
          </a:p>
          <a:p>
            <a:r>
              <a:rPr lang="pl-PL" dirty="0" smtClean="0"/>
              <a:t>Takie jądro przesuwa się po obrazie </a:t>
            </a:r>
          </a:p>
          <a:p>
            <a:pPr lvl="1"/>
            <a:r>
              <a:rPr lang="pl-PL" dirty="0" smtClean="0"/>
              <a:t>Mnożenie odpowiednich składowych i</a:t>
            </a:r>
          </a:p>
          <a:p>
            <a:pPr lvl="1"/>
            <a:r>
              <a:rPr lang="en-GB" dirty="0" smtClean="0"/>
              <a:t>Sum</a:t>
            </a:r>
            <a:r>
              <a:rPr lang="pl-PL" dirty="0" err="1" smtClean="0"/>
              <a:t>owanie</a:t>
            </a:r>
            <a:r>
              <a:rPr lang="pl-PL" dirty="0" smtClean="0"/>
              <a:t> daje wyjście dla pojedynczego piksela</a:t>
            </a:r>
            <a:r>
              <a:rPr lang="en-GB" dirty="0" smtClean="0"/>
              <a:t>.</a:t>
            </a:r>
            <a:endParaRPr lang="pl-PL" altLang="pl-PL" dirty="0" smtClean="0"/>
          </a:p>
        </p:txBody>
      </p:sp>
      <p:sp>
        <p:nvSpPr>
          <p:cNvPr id="15364" name="Symbol zastępczy tekstu 3"/>
          <p:cNvSpPr>
            <a:spLocks noGrp="1"/>
          </p:cNvSpPr>
          <p:nvPr>
            <p:ph type="body" idx="12"/>
          </p:nvPr>
        </p:nvSpPr>
        <p:spPr>
          <a:xfrm>
            <a:off x="2291510" y="176617"/>
            <a:ext cx="8262938" cy="865187"/>
          </a:xfrm>
        </p:spPr>
        <p:txBody>
          <a:bodyPr>
            <a:normAutofit/>
          </a:bodyPr>
          <a:lstStyle/>
          <a:p>
            <a:r>
              <a:rPr lang="pl-PL" dirty="0" err="1" smtClean="0"/>
              <a:t>Konwolucja</a:t>
            </a:r>
            <a:r>
              <a:rPr lang="pl-PL" dirty="0" smtClean="0"/>
              <a:t>  stary pomysł</a:t>
            </a:r>
            <a:endParaRPr lang="pl-PL" altLang="pl-PL" dirty="0" smtClean="0"/>
          </a:p>
        </p:txBody>
      </p:sp>
      <p:sp>
        <p:nvSpPr>
          <p:cNvPr id="11" name="Tytuł 1"/>
          <p:cNvSpPr txBox="1">
            <a:spLocks/>
          </p:cNvSpPr>
          <p:nvPr/>
        </p:nvSpPr>
        <p:spPr bwMode="auto">
          <a:xfrm>
            <a:off x="2521679" y="6462968"/>
            <a:ext cx="1286272" cy="288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r>
              <a:rPr lang="pl-PL" altLang="pl-PL" kern="0" dirty="0" smtClean="0"/>
              <a:t>wyjście</a:t>
            </a:r>
            <a:endParaRPr lang="pl-PL" altLang="pl-PL" kern="0" dirty="0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066" y="4696444"/>
            <a:ext cx="2582973" cy="2054638"/>
          </a:xfrm>
          <a:prstGeom prst="rect">
            <a:avLst/>
          </a:prstGeom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912" y="1815137"/>
            <a:ext cx="2557279" cy="2074614"/>
          </a:xfrm>
          <a:prstGeom prst="rect">
            <a:avLst/>
          </a:prstGeom>
        </p:spPr>
      </p:pic>
      <p:pic>
        <p:nvPicPr>
          <p:cNvPr id="17" name="Picture 4" descr="The edge detection convolution kern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187" y="3808849"/>
            <a:ext cx="999566" cy="103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ymbol zastępczy tekstu 12"/>
          <p:cNvSpPr>
            <a:spLocks noGrp="1"/>
          </p:cNvSpPr>
          <p:nvPr>
            <p:ph type="body" idx="10"/>
          </p:nvPr>
        </p:nvSpPr>
        <p:spPr>
          <a:xfrm>
            <a:off x="2291510" y="983310"/>
            <a:ext cx="8280920" cy="508175"/>
          </a:xfrm>
        </p:spPr>
        <p:txBody>
          <a:bodyPr/>
          <a:lstStyle/>
          <a:p>
            <a:r>
              <a:rPr lang="pl-PL" dirty="0" smtClean="0"/>
              <a:t>Wykrywanie krawędzi</a:t>
            </a:r>
            <a:endParaRPr lang="pl-PL" dirty="0"/>
          </a:p>
        </p:txBody>
      </p:sp>
      <p:sp>
        <p:nvSpPr>
          <p:cNvPr id="19" name="Tytuł 1"/>
          <p:cNvSpPr txBox="1">
            <a:spLocks/>
          </p:cNvSpPr>
          <p:nvPr/>
        </p:nvSpPr>
        <p:spPr>
          <a:xfrm>
            <a:off x="1237574" y="4791758"/>
            <a:ext cx="2398255" cy="115196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r>
              <a:rPr lang="pl-PL" altLang="pl-PL" sz="1600" kern="0" dirty="0" smtClean="0"/>
              <a:t>Jądro= filtr</a:t>
            </a:r>
            <a:endParaRPr lang="pl-PL" altLang="pl-PL" sz="1600" kern="0" dirty="0"/>
          </a:p>
          <a:p>
            <a:r>
              <a:rPr lang="pl-PL" altLang="pl-PL" sz="1600" kern="0" dirty="0" smtClean="0"/>
              <a:t>dla obrazów w szarości. Wagi w filtrze z góry zadane.</a:t>
            </a:r>
            <a:endParaRPr lang="pl-PL" altLang="pl-PL" sz="1600" kern="0" dirty="0"/>
          </a:p>
        </p:txBody>
      </p:sp>
      <p:sp>
        <p:nvSpPr>
          <p:cNvPr id="20" name="Tytuł 1"/>
          <p:cNvSpPr txBox="1">
            <a:spLocks/>
          </p:cNvSpPr>
          <p:nvPr/>
        </p:nvSpPr>
        <p:spPr bwMode="auto">
          <a:xfrm>
            <a:off x="2521679" y="3369830"/>
            <a:ext cx="1286272" cy="288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r>
              <a:rPr lang="pl-PL" altLang="pl-PL" kern="0" dirty="0" smtClean="0"/>
              <a:t>Wejście </a:t>
            </a:r>
            <a:endParaRPr lang="pl-PL" altLang="pl-PL" kern="0" dirty="0"/>
          </a:p>
        </p:txBody>
      </p:sp>
    </p:spTree>
    <p:extLst>
      <p:ext uri="{BB962C8B-B14F-4D97-AF65-F5344CB8AC3E}">
        <p14:creationId xmlns:p14="http://schemas.microsoft.com/office/powerpoint/2010/main" val="2227857251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15393</TotalTime>
  <Words>1185</Words>
  <Application>Microsoft Office PowerPoint</Application>
  <PresentationFormat>Panoramiczny</PresentationFormat>
  <Paragraphs>218</Paragraphs>
  <Slides>37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10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37</vt:i4>
      </vt:variant>
    </vt:vector>
  </HeadingPairs>
  <TitlesOfParts>
    <vt:vector size="48" baseType="lpstr">
      <vt:lpstr>ＭＳ Ｐゴシック</vt:lpstr>
      <vt:lpstr>Arial</vt:lpstr>
      <vt:lpstr>Calibri</vt:lpstr>
      <vt:lpstr>Calibri Light</vt:lpstr>
      <vt:lpstr>Georgia</vt:lpstr>
      <vt:lpstr>MathJax_Main</vt:lpstr>
      <vt:lpstr>MathJax_Math-italic</vt:lpstr>
      <vt:lpstr>新細明體</vt:lpstr>
      <vt:lpstr>Segoe UI</vt:lpstr>
      <vt:lpstr>Times New Roman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Sieć konwolucyjna</vt:lpstr>
      <vt:lpstr>Jak obliczamy błędy w MLP?</vt:lpstr>
      <vt:lpstr>Sieć CNN też jest jednokierunkowa</vt:lpstr>
      <vt:lpstr>Sieć CNN z jedną warstwą konwolucyjną</vt:lpstr>
      <vt:lpstr>Obliczanie błędów dla CNN</vt:lpstr>
      <vt:lpstr>To też jest konwolucja</vt:lpstr>
      <vt:lpstr>Jak zmieniamy wagi w MLP</vt:lpstr>
      <vt:lpstr>Przechodzimy od MLP do CNN</vt:lpstr>
      <vt:lpstr>Cd liczenia błędu</vt:lpstr>
      <vt:lpstr>Dalej liczymy błąd</vt:lpstr>
      <vt:lpstr>Zmiana wag</vt:lpstr>
      <vt:lpstr>Algorytm BP dla CNN</vt:lpstr>
      <vt:lpstr>Warstwa poolingu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kaczmar</dc:creator>
  <cp:lastModifiedBy>kaczmar</cp:lastModifiedBy>
  <cp:revision>60</cp:revision>
  <dcterms:created xsi:type="dcterms:W3CDTF">2018-11-15T15:19:24Z</dcterms:created>
  <dcterms:modified xsi:type="dcterms:W3CDTF">2020-02-15T06:07:51Z</dcterms:modified>
</cp:coreProperties>
</file>